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75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21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7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792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69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886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57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67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482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51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782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C60CEA9-6BB2-4B5D-B20C-E3200345BFEE}" type="datetimeFigureOut">
              <a:rPr lang="zh-TW" altLang="en-US" smtClean="0"/>
              <a:t>2022/5/13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29566C4-378E-41BC-8DD2-243AF9EBC5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38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數學課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彩虹班</a:t>
            </a:r>
            <a:r>
              <a:rPr lang="en-US" altLang="zh-TW" dirty="0"/>
              <a:t>111.05.13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10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3564" y="286603"/>
            <a:ext cx="10352116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681265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3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3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32116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7" name="橢圓 6"/>
          <p:cNvSpPr/>
          <p:nvPr/>
        </p:nvSpPr>
        <p:spPr>
          <a:xfrm>
            <a:off x="2709834" y="408362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1479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668814" y="4121723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95413" y="411479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122012" y="411479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225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7364" y="286603"/>
            <a:ext cx="10428316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773637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4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4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163783" y="417368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83565" y="412518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76971" y="412518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70377" y="415636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471860" y="4085933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700911" y="4085933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927510" y="407900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154109" y="407900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994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291" y="286603"/>
            <a:ext cx="10421389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962851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2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5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8" name="橢圓 7"/>
          <p:cNvSpPr/>
          <p:nvPr/>
        </p:nvSpPr>
        <p:spPr>
          <a:xfrm>
            <a:off x="1903240" y="417714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8175672" y="410671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404723" y="410671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633774" y="410671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60373" y="409978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086972" y="409978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98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8927" y="286603"/>
            <a:ext cx="10386753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664023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3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3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7368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7" name="橢圓 6"/>
          <p:cNvSpPr/>
          <p:nvPr/>
        </p:nvSpPr>
        <p:spPr>
          <a:xfrm>
            <a:off x="2709834" y="412518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5636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655096" y="4180606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81695" y="4173680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108294" y="4173680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93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073" y="286603"/>
            <a:ext cx="10400607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935122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5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5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8196994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426045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655096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81695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108294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25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9709" y="286603"/>
            <a:ext cx="10365971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573000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6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6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8115720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344771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1096646" y="501907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25" name="橢圓 24"/>
          <p:cNvSpPr/>
          <p:nvPr/>
        </p:nvSpPr>
        <p:spPr>
          <a:xfrm>
            <a:off x="5027020" y="493133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635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273" y="286603"/>
            <a:ext cx="10324407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555221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7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6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096646" y="501215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3" name="橢圓 12"/>
          <p:cNvSpPr/>
          <p:nvPr/>
        </p:nvSpPr>
        <p:spPr>
          <a:xfrm>
            <a:off x="1903240" y="499483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8115720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7344771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027020" y="491747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64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3564" y="286603"/>
            <a:ext cx="10352116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631521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8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7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6" name="橢圓 5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7" name="橢圓 6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096646" y="509789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3" name="橢圓 12"/>
          <p:cNvSpPr/>
          <p:nvPr/>
        </p:nvSpPr>
        <p:spPr>
          <a:xfrm>
            <a:off x="2709834" y="504940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1903240" y="508057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8115720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7344771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800421" y="501014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5027020" y="501014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040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491" y="286603"/>
            <a:ext cx="10345189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9765860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9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5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145137" y="509789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1" name="橢圓 10"/>
          <p:cNvSpPr/>
          <p:nvPr/>
        </p:nvSpPr>
        <p:spPr>
          <a:xfrm>
            <a:off x="3564919" y="504940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758325" y="504940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1951731" y="508057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8115720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7344771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269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0491" y="286603"/>
            <a:ext cx="10345189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144010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</a:t>
                      </a:r>
                      <a:r>
                        <a:rPr lang="en-US" altLang="zh-TW" sz="11500" dirty="0" smtClean="0"/>
                        <a:t>10</a:t>
                      </a:r>
                      <a:r>
                        <a:rPr lang="zh-TW" altLang="en-US" sz="11500" dirty="0" smtClean="0"/>
                        <a:t>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3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6" name="橢圓 5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7" name="橢圓 6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096646" y="510220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2" name="橢圓 11"/>
          <p:cNvSpPr/>
          <p:nvPr/>
        </p:nvSpPr>
        <p:spPr>
          <a:xfrm>
            <a:off x="3516428" y="505371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709834" y="505371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1903240" y="508488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4301700" y="5014456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137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一、唱數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請指著數字唸出來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28164"/>
              </p:ext>
            </p:extLst>
          </p:nvPr>
        </p:nvGraphicFramePr>
        <p:xfrm>
          <a:off x="1096963" y="2334491"/>
          <a:ext cx="10058400" cy="2840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40">
                  <a:extLst>
                    <a:ext uri="{9D8B030D-6E8A-4147-A177-3AD203B41FA5}">
                      <a16:colId xmlns:a16="http://schemas.microsoft.com/office/drawing/2014/main" val="34921973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95720991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82703799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25783676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06384246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5508005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494430235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36940800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1570925181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584672247"/>
                    </a:ext>
                  </a:extLst>
                </a:gridCol>
              </a:tblGrid>
              <a:tr h="1420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2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3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4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5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6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7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8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9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10</a:t>
                      </a:r>
                      <a:endParaRPr lang="zh-TW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216760"/>
                  </a:ext>
                </a:extLst>
              </a:tr>
              <a:tr h="142009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11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12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13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14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15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16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17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18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19</a:t>
                      </a:r>
                      <a:endParaRPr lang="zh-TW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6000" dirty="0" smtClean="0"/>
                        <a:t>20</a:t>
                      </a:r>
                      <a:endParaRPr lang="zh-TW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32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4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4345" y="286603"/>
            <a:ext cx="10331335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957085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5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9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9446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6" name="橢圓 5"/>
          <p:cNvSpPr/>
          <p:nvPr/>
        </p:nvSpPr>
        <p:spPr>
          <a:xfrm>
            <a:off x="3516428" y="4145969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9834" y="4145970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1903240" y="4177143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01700" y="41067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8115720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7344771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6573822" y="4113641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5800421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5027020" y="410671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7344771" y="5017073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6573822" y="5017073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5800421" y="501014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5027020" y="5010147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74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3618" y="286603"/>
            <a:ext cx="10668000" cy="1450757"/>
          </a:xfrm>
        </p:spPr>
        <p:txBody>
          <a:bodyPr/>
          <a:lstStyle/>
          <a:p>
            <a:r>
              <a:rPr lang="zh-TW" altLang="en-US" dirty="0" smtClean="0"/>
              <a:t>二、數一數</a:t>
            </a:r>
            <a:r>
              <a:rPr lang="en-US" altLang="zh-TW" dirty="0" smtClean="0"/>
              <a:t>part1</a:t>
            </a:r>
            <a:r>
              <a:rPr lang="zh-TW" altLang="en-US" dirty="0" smtClean="0"/>
              <a:t>，有幾個</a:t>
            </a:r>
            <a:r>
              <a:rPr lang="en-US" altLang="zh-TW" dirty="0" smtClean="0"/>
              <a:t>?(</a:t>
            </a:r>
            <a:r>
              <a:rPr lang="zh-TW" altLang="en-US" dirty="0" smtClean="0"/>
              <a:t>請協助點數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3968979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</a:tblGrid>
              <a:tr h="2121405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2.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3.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4.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413164" y="2195945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6525492" y="214398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7335550" y="214398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994603" y="2143990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186565" y="2178626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6525492" y="426373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1" name="橢圓 10"/>
          <p:cNvSpPr/>
          <p:nvPr/>
        </p:nvSpPr>
        <p:spPr>
          <a:xfrm>
            <a:off x="4501864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3730915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959966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2186565" y="425680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413164" y="425680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8945274" y="421524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8138680" y="421524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7332086" y="42464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4673584" y="2143985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931384" y="2143985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057767" y="4642523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931384" y="4537359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83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3509" y="286603"/>
            <a:ext cx="10681855" cy="1450757"/>
          </a:xfrm>
        </p:spPr>
        <p:txBody>
          <a:bodyPr/>
          <a:lstStyle/>
          <a:p>
            <a:r>
              <a:rPr lang="zh-TW" altLang="en-US" dirty="0"/>
              <a:t>二、數一數</a:t>
            </a:r>
            <a:r>
              <a:rPr lang="en-US" altLang="zh-TW" dirty="0" smtClean="0"/>
              <a:t>part2</a:t>
            </a:r>
            <a:r>
              <a:rPr lang="zh-TW" altLang="en-US" dirty="0" smtClean="0"/>
              <a:t>，</a:t>
            </a:r>
            <a:r>
              <a:rPr lang="zh-TW" altLang="en-US" dirty="0"/>
              <a:t>有幾個</a:t>
            </a:r>
            <a:r>
              <a:rPr lang="en-US" altLang="zh-TW" dirty="0"/>
              <a:t>?(</a:t>
            </a:r>
            <a:r>
              <a:rPr lang="zh-TW" altLang="en-US" dirty="0"/>
              <a:t>請協助點數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257505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</a:tblGrid>
              <a:tr h="2121405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2.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3.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4.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6" name="橢圓 5"/>
          <p:cNvSpPr/>
          <p:nvPr/>
        </p:nvSpPr>
        <p:spPr>
          <a:xfrm>
            <a:off x="4501864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730915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959966" y="426373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2186565" y="425680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413164" y="4256808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413164" y="2195945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994603" y="2143990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186565" y="2178626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6525492" y="214398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7335550" y="214398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6525492" y="426373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7" name="橢圓 16"/>
          <p:cNvSpPr/>
          <p:nvPr/>
        </p:nvSpPr>
        <p:spPr>
          <a:xfrm>
            <a:off x="8945274" y="4215241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8138680" y="4215242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7332086" y="4246415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414823" y="2948556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4501864" y="2143983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3728099" y="214398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6525492" y="294666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9730546" y="208283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8915330" y="208283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8145608" y="2082840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8145608" y="294062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7332086" y="294062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3728099" y="500926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2957150" y="5009265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2183749" y="5002339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1410348" y="5002339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6495548" y="504216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36" name="橢圓 35"/>
          <p:cNvSpPr/>
          <p:nvPr/>
        </p:nvSpPr>
        <p:spPr>
          <a:xfrm>
            <a:off x="7302142" y="502484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9730546" y="417598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矩形 37"/>
          <p:cNvSpPr/>
          <p:nvPr/>
        </p:nvSpPr>
        <p:spPr>
          <a:xfrm>
            <a:off x="5033377" y="2531501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10165772" y="2466101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947460" y="4663289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0096719" y="4677490"/>
            <a:ext cx="104386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750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79764" y="286603"/>
            <a:ext cx="10571018" cy="1450757"/>
          </a:xfrm>
        </p:spPr>
        <p:txBody>
          <a:bodyPr/>
          <a:lstStyle/>
          <a:p>
            <a:r>
              <a:rPr lang="zh-TW" altLang="en-US" dirty="0"/>
              <a:t>二、數一數</a:t>
            </a:r>
            <a:r>
              <a:rPr lang="en-US" altLang="zh-TW" dirty="0"/>
              <a:t>part2</a:t>
            </a:r>
            <a:r>
              <a:rPr lang="zh-TW" altLang="en-US" dirty="0"/>
              <a:t>，有幾個</a:t>
            </a:r>
            <a:r>
              <a:rPr lang="en-US" altLang="zh-TW" dirty="0"/>
              <a:t>?(</a:t>
            </a:r>
            <a:r>
              <a:rPr lang="zh-TW" altLang="en-US" dirty="0"/>
              <a:t>請協助點數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217845"/>
              </p:ext>
            </p:extLst>
          </p:nvPr>
        </p:nvGraphicFramePr>
        <p:xfrm>
          <a:off x="1096963" y="1846263"/>
          <a:ext cx="10058400" cy="4022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</a:tblGrid>
              <a:tr h="596352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2.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3426479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274619" y="257001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285605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048020" y="255269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32889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359247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274619" y="3374583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85605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048020" y="335726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>
            <a:off x="432889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橢圓 23"/>
          <p:cNvSpPr/>
          <p:nvPr/>
        </p:nvSpPr>
        <p:spPr>
          <a:xfrm>
            <a:off x="359247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1274619" y="4165529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2048020" y="4148210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6567055" y="251806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377113" y="251805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9772109" y="2456913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8956893" y="245691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8187171" y="245691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6567055" y="332262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7377113" y="332262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9772109" y="326147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8956893" y="326147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8187171" y="3261480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6567055" y="412719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橢圓 40"/>
          <p:cNvSpPr/>
          <p:nvPr/>
        </p:nvSpPr>
        <p:spPr>
          <a:xfrm>
            <a:off x="7377113" y="4127191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橢圓 42"/>
          <p:cNvSpPr/>
          <p:nvPr/>
        </p:nvSpPr>
        <p:spPr>
          <a:xfrm>
            <a:off x="8956893" y="406604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橢圓 43"/>
          <p:cNvSpPr/>
          <p:nvPr/>
        </p:nvSpPr>
        <p:spPr>
          <a:xfrm>
            <a:off x="8187171" y="4066046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4745600" y="4377766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9726616" y="4388162"/>
            <a:ext cx="135529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753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8982" y="286603"/>
            <a:ext cx="10529454" cy="1450757"/>
          </a:xfrm>
        </p:spPr>
        <p:txBody>
          <a:bodyPr/>
          <a:lstStyle/>
          <a:p>
            <a:r>
              <a:rPr lang="zh-TW" altLang="en-US" dirty="0"/>
              <a:t>二、數一數</a:t>
            </a:r>
            <a:r>
              <a:rPr lang="en-US" altLang="zh-TW" dirty="0" smtClean="0"/>
              <a:t>part3</a:t>
            </a:r>
            <a:r>
              <a:rPr lang="zh-TW" altLang="en-US" dirty="0" smtClean="0"/>
              <a:t>，</a:t>
            </a:r>
            <a:r>
              <a:rPr lang="zh-TW" altLang="en-US" dirty="0"/>
              <a:t>有幾個</a:t>
            </a:r>
            <a:r>
              <a:rPr lang="en-US" altLang="zh-TW" dirty="0"/>
              <a:t>?(</a:t>
            </a:r>
            <a:r>
              <a:rPr lang="zh-TW" altLang="en-US" dirty="0"/>
              <a:t>請協助點數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5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639883"/>
              </p:ext>
            </p:extLst>
          </p:nvPr>
        </p:nvGraphicFramePr>
        <p:xfrm>
          <a:off x="1096963" y="1846263"/>
          <a:ext cx="10058400" cy="4022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</a:tblGrid>
              <a:tr h="596352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2.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3426479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6" name="橢圓 5"/>
          <p:cNvSpPr/>
          <p:nvPr/>
        </p:nvSpPr>
        <p:spPr>
          <a:xfrm>
            <a:off x="1274619" y="257001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85605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2048020" y="255269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32889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359247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1274619" y="3374583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85605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2048020" y="335726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432889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359247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 rot="21354801">
            <a:off x="1296800" y="420005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 rot="21354801">
            <a:off x="2878239" y="414809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 rot="21354801">
            <a:off x="2070201" y="4182733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 rot="21354801">
            <a:off x="4351079" y="414809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 rot="21354801">
            <a:off x="3614659" y="414809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 rot="21354801">
            <a:off x="1296800" y="500461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橢圓 22"/>
          <p:cNvSpPr/>
          <p:nvPr/>
        </p:nvSpPr>
        <p:spPr>
          <a:xfrm rot="21354801">
            <a:off x="2070201" y="4987299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6567055" y="251806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7377113" y="251805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9772109" y="2456913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8956893" y="245691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8187171" y="245691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6567055" y="332262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7377113" y="332262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9772109" y="326147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8956893" y="326147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8187171" y="3261480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6567055" y="4136386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7377113" y="4136383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9772109" y="4075237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8956893" y="4075236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8187171" y="407523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4745600" y="4377766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9823383" y="4522170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200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1327" y="286603"/>
            <a:ext cx="10577946" cy="1450757"/>
          </a:xfrm>
        </p:spPr>
        <p:txBody>
          <a:bodyPr/>
          <a:lstStyle/>
          <a:p>
            <a:r>
              <a:rPr lang="zh-TW" altLang="en-US" dirty="0"/>
              <a:t>二、數一數</a:t>
            </a:r>
            <a:r>
              <a:rPr lang="en-US" altLang="zh-TW" dirty="0"/>
              <a:t>part3</a:t>
            </a:r>
            <a:r>
              <a:rPr lang="zh-TW" altLang="en-US" dirty="0"/>
              <a:t>，有幾個</a:t>
            </a:r>
            <a:r>
              <a:rPr lang="en-US" altLang="zh-TW" dirty="0"/>
              <a:t>?(</a:t>
            </a:r>
            <a:r>
              <a:rPr lang="zh-TW" altLang="en-US" dirty="0"/>
              <a:t>請協助點數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815353"/>
              </p:ext>
            </p:extLst>
          </p:nvPr>
        </p:nvGraphicFramePr>
        <p:xfrm>
          <a:off x="1096961" y="1846263"/>
          <a:ext cx="10319898" cy="4022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9949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515994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</a:tblGrid>
              <a:tr h="596352"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1.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 smtClean="0"/>
                        <a:t>2.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3426479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274619" y="2570017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285605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048020" y="255269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32889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3592478" y="2518062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1274619" y="3374583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285605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2048020" y="335726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432889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3592478" y="3322628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1278770" y="4179149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/>
          <p:cNvSpPr/>
          <p:nvPr/>
        </p:nvSpPr>
        <p:spPr>
          <a:xfrm>
            <a:off x="2860209" y="412719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橢圓 16"/>
          <p:cNvSpPr/>
          <p:nvPr/>
        </p:nvSpPr>
        <p:spPr>
          <a:xfrm>
            <a:off x="2052171" y="4161830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橢圓 17"/>
          <p:cNvSpPr/>
          <p:nvPr/>
        </p:nvSpPr>
        <p:spPr>
          <a:xfrm>
            <a:off x="4333049" y="412719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3596629" y="4127194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橢圓 19"/>
          <p:cNvSpPr/>
          <p:nvPr/>
        </p:nvSpPr>
        <p:spPr>
          <a:xfrm>
            <a:off x="1278770" y="4983715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2860209" y="4931760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/>
          <p:cNvSpPr/>
          <p:nvPr/>
        </p:nvSpPr>
        <p:spPr>
          <a:xfrm>
            <a:off x="2052171" y="4966396"/>
            <a:ext cx="609600" cy="64423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橢圓 24"/>
          <p:cNvSpPr/>
          <p:nvPr/>
        </p:nvSpPr>
        <p:spPr>
          <a:xfrm>
            <a:off x="6567055" y="251806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橢圓 25"/>
          <p:cNvSpPr/>
          <p:nvPr/>
        </p:nvSpPr>
        <p:spPr>
          <a:xfrm>
            <a:off x="7377113" y="251805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/>
          <p:cNvSpPr/>
          <p:nvPr/>
        </p:nvSpPr>
        <p:spPr>
          <a:xfrm>
            <a:off x="9772109" y="2456913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8956893" y="2456912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橢圓 28"/>
          <p:cNvSpPr/>
          <p:nvPr/>
        </p:nvSpPr>
        <p:spPr>
          <a:xfrm>
            <a:off x="8187171" y="245691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6567055" y="332262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7377113" y="332262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橢圓 31"/>
          <p:cNvSpPr/>
          <p:nvPr/>
        </p:nvSpPr>
        <p:spPr>
          <a:xfrm>
            <a:off x="9772109" y="326147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8956893" y="326147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8187171" y="3322624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6567055" y="417914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橢圓 35"/>
          <p:cNvSpPr/>
          <p:nvPr/>
        </p:nvSpPr>
        <p:spPr>
          <a:xfrm>
            <a:off x="7377113" y="4179146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橢圓 36"/>
          <p:cNvSpPr/>
          <p:nvPr/>
        </p:nvSpPr>
        <p:spPr>
          <a:xfrm>
            <a:off x="9772109" y="4118000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橢圓 37"/>
          <p:cNvSpPr/>
          <p:nvPr/>
        </p:nvSpPr>
        <p:spPr>
          <a:xfrm>
            <a:off x="8956893" y="4117999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橢圓 38"/>
          <p:cNvSpPr/>
          <p:nvPr/>
        </p:nvSpPr>
        <p:spPr>
          <a:xfrm>
            <a:off x="8187171" y="4161830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" name="橢圓 39"/>
          <p:cNvSpPr/>
          <p:nvPr/>
        </p:nvSpPr>
        <p:spPr>
          <a:xfrm>
            <a:off x="6567055" y="498371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4840141" y="4565239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0159729" y="4565239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64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7418" y="251967"/>
            <a:ext cx="10338262" cy="1450757"/>
          </a:xfrm>
        </p:spPr>
        <p:txBody>
          <a:bodyPr/>
          <a:lstStyle/>
          <a:p>
            <a:r>
              <a:rPr lang="zh-TW" altLang="en-US" dirty="0" smtClean="0"/>
              <a:t>三、加起來是多少</a:t>
            </a:r>
            <a:r>
              <a:rPr lang="en-US" altLang="zh-TW" dirty="0" smtClean="0"/>
              <a:t>?(</a:t>
            </a:r>
            <a:r>
              <a:rPr lang="zh-TW" altLang="en-US" dirty="0" smtClean="0"/>
              <a:t>請點數後說出答案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6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695254"/>
              </p:ext>
            </p:extLst>
          </p:nvPr>
        </p:nvGraphicFramePr>
        <p:xfrm>
          <a:off x="1096963" y="1846263"/>
          <a:ext cx="10058400" cy="445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1932346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3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4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518282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7" name="橢圓 6"/>
          <p:cNvSpPr/>
          <p:nvPr/>
        </p:nvSpPr>
        <p:spPr>
          <a:xfrm>
            <a:off x="1096646" y="410440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0" name="橢圓 9"/>
          <p:cNvSpPr/>
          <p:nvPr/>
        </p:nvSpPr>
        <p:spPr>
          <a:xfrm>
            <a:off x="1903240" y="408708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5001492" y="4104407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14" name="橢圓 13"/>
          <p:cNvSpPr/>
          <p:nvPr/>
        </p:nvSpPr>
        <p:spPr>
          <a:xfrm>
            <a:off x="6614680" y="4055915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橢圓 14"/>
          <p:cNvSpPr/>
          <p:nvPr/>
        </p:nvSpPr>
        <p:spPr>
          <a:xfrm>
            <a:off x="5808086" y="4087088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2645772" y="4055914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橢圓 18"/>
          <p:cNvSpPr/>
          <p:nvPr/>
        </p:nvSpPr>
        <p:spPr>
          <a:xfrm>
            <a:off x="7370330" y="4055913"/>
            <a:ext cx="609600" cy="644237"/>
          </a:xfrm>
          <a:prstGeom prst="ellipse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199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6636" y="286603"/>
            <a:ext cx="10359044" cy="1450757"/>
          </a:xfrm>
        </p:spPr>
        <p:txBody>
          <a:bodyPr/>
          <a:lstStyle/>
          <a:p>
            <a:r>
              <a:rPr lang="zh-TW" altLang="en-US" dirty="0"/>
              <a:t>三、加起來是多少</a:t>
            </a:r>
            <a:r>
              <a:rPr lang="en-US" altLang="zh-TW" dirty="0"/>
              <a:t>?(</a:t>
            </a:r>
            <a:r>
              <a:rPr lang="zh-TW" altLang="en-US" dirty="0"/>
              <a:t>請點數後說出答案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435657"/>
              </p:ext>
            </p:extLst>
          </p:nvPr>
        </p:nvGraphicFramePr>
        <p:xfrm>
          <a:off x="1096963" y="1846263"/>
          <a:ext cx="10058400" cy="424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964">
                  <a:extLst>
                    <a:ext uri="{9D8B030D-6E8A-4147-A177-3AD203B41FA5}">
                      <a16:colId xmlns:a16="http://schemas.microsoft.com/office/drawing/2014/main" val="2689558411"/>
                    </a:ext>
                  </a:extLst>
                </a:gridCol>
                <a:gridCol w="3913909">
                  <a:extLst>
                    <a:ext uri="{9D8B030D-6E8A-4147-A177-3AD203B41FA5}">
                      <a16:colId xmlns:a16="http://schemas.microsoft.com/office/drawing/2014/main" val="2476441860"/>
                    </a:ext>
                  </a:extLst>
                </a:gridCol>
                <a:gridCol w="2281527">
                  <a:extLst>
                    <a:ext uri="{9D8B030D-6E8A-4147-A177-3AD203B41FA5}">
                      <a16:colId xmlns:a16="http://schemas.microsoft.com/office/drawing/2014/main" val="2392952014"/>
                    </a:ext>
                  </a:extLst>
                </a:gridCol>
              </a:tblGrid>
              <a:tr h="2121405">
                <a:tc gridSpan="2">
                  <a:txBody>
                    <a:bodyPr/>
                    <a:lstStyle/>
                    <a:p>
                      <a:r>
                        <a:rPr lang="zh-TW" altLang="en-US" sz="11500" dirty="0" smtClean="0"/>
                        <a:t>     </a:t>
                      </a:r>
                      <a:r>
                        <a:rPr lang="en-US" altLang="zh-TW" sz="11500" dirty="0" smtClean="0"/>
                        <a:t>2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+</a:t>
                      </a:r>
                      <a:r>
                        <a:rPr lang="zh-TW" altLang="en-US" sz="11500" dirty="0" smtClean="0"/>
                        <a:t>   </a:t>
                      </a:r>
                      <a:r>
                        <a:rPr lang="en-US" altLang="zh-TW" sz="11500" dirty="0" smtClean="0"/>
                        <a:t>3</a:t>
                      </a:r>
                      <a:endParaRPr lang="zh-TW" altLang="en-US" sz="115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1500" dirty="0" smtClean="0"/>
                        <a:t>=</a:t>
                      </a:r>
                      <a:endParaRPr lang="zh-TW" altLang="en-US" sz="11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98860301"/>
                  </a:ext>
                </a:extLst>
              </a:tr>
              <a:tr h="2121405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4645793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1096646" y="4180607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/>
          </a:p>
        </p:txBody>
      </p:sp>
      <p:sp>
        <p:nvSpPr>
          <p:cNvPr id="8" name="橢圓 7"/>
          <p:cNvSpPr/>
          <p:nvPr/>
        </p:nvSpPr>
        <p:spPr>
          <a:xfrm>
            <a:off x="1903240" y="4163288"/>
            <a:ext cx="609600" cy="644237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6573822" y="4139040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橢圓 12"/>
          <p:cNvSpPr/>
          <p:nvPr/>
        </p:nvSpPr>
        <p:spPr>
          <a:xfrm>
            <a:off x="5800421" y="413211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橢圓 13"/>
          <p:cNvSpPr/>
          <p:nvPr/>
        </p:nvSpPr>
        <p:spPr>
          <a:xfrm>
            <a:off x="5027020" y="4132114"/>
            <a:ext cx="609600" cy="644237"/>
          </a:xfrm>
          <a:prstGeom prst="ellipse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9716941" y="2078348"/>
            <a:ext cx="137320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8800" b="0" cap="none" spc="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zh-TW" altLang="en-US" sz="8800" b="0" cap="none" spc="0" dirty="0">
              <a:ln w="0"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3597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383</Words>
  <Application>Microsoft Office PowerPoint</Application>
  <PresentationFormat>寬螢幕</PresentationFormat>
  <Paragraphs>108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4" baseType="lpstr">
      <vt:lpstr>新細明體</vt:lpstr>
      <vt:lpstr>Calibri</vt:lpstr>
      <vt:lpstr>Calibri Light</vt:lpstr>
      <vt:lpstr>回顧</vt:lpstr>
      <vt:lpstr>數學課</vt:lpstr>
      <vt:lpstr>一、唱數(請指著數字唸出來)</vt:lpstr>
      <vt:lpstr>二、數一數part1，有幾個?(請協助點數)</vt:lpstr>
      <vt:lpstr>二、數一數part2，有幾個?(請協助點數)</vt:lpstr>
      <vt:lpstr>二、數一數part2，有幾個?(請協助點數)</vt:lpstr>
      <vt:lpstr>二、數一數part3，有幾個?(請協助點數)</vt:lpstr>
      <vt:lpstr>二、數一數part3，有幾個?(請協助點數)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  <vt:lpstr>三、加起來是多少?(請點數後說出答案)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數學課</dc:title>
  <dc:creator>user</dc:creator>
  <cp:lastModifiedBy>user</cp:lastModifiedBy>
  <cp:revision>7</cp:revision>
  <dcterms:created xsi:type="dcterms:W3CDTF">2022-05-12T23:23:41Z</dcterms:created>
  <dcterms:modified xsi:type="dcterms:W3CDTF">2022-05-13T00:22:57Z</dcterms:modified>
</cp:coreProperties>
</file>