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tags/tag38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notesSlides/notesSlide23.xml" ContentType="application/vnd.openxmlformats-officedocument.presentationml.notesSlide+xml"/>
  <Override PartName="/ppt/tags/tag45.xml" ContentType="application/vnd.openxmlformats-officedocument.presentationml.tags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tags/tag34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notesSlides/notesSlide10.xml" ContentType="application/vnd.openxmlformats-officedocument.presentationml.notesSlide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tags/tag39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notesSlides/notesSlide15.xml" ContentType="application/vnd.openxmlformats-officedocument.presentationml.notesSlide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notesSlides/notesSlide13.xml" ContentType="application/vnd.openxmlformats-officedocument.presentationml.notesSlide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ppt/notesSlides/notesSlide11.xml" ContentType="application/vnd.openxmlformats-officedocument.presentationml.notesSlide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notesSlides/notesSlide20.xml" ContentType="application/vnd.openxmlformats-officedocument.presentationml.notesSlide+xml"/>
  <Override PartName="/ppt/tags/tag44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tags/tag29.xml" ContentType="application/vnd.openxmlformats-officedocument.presentationml.tags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notesSlides/notesSlide14.xml" ContentType="application/vnd.openxmlformats-officedocument.presentationml.notesSlide+xml"/>
  <Override PartName="/ppt/tags/tag36.xml" ContentType="application/vnd.openxmlformats-officedocument.presentationml.tags+xml"/>
  <Override PartName="/ppt/tags/tag14.xml" ContentType="application/vnd.openxmlformats-officedocument.presentationml.tags+xml"/>
  <Override PartName="/ppt/notesSlides/notesSlide9.xml" ContentType="application/vnd.openxmlformats-officedocument.presentationml.notesSlide+xml"/>
  <Override PartName="/ppt/tags/tag25.xml" ContentType="application/vnd.openxmlformats-officedocument.presentationml.tags+xml"/>
  <Override PartName="/ppt/notesSlides/notesSlide21.xml" ContentType="application/vnd.openxmlformats-officedocument.presentationml.notesSlide+xml"/>
  <Override PartName="/ppt/tags/tag4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91" r:id="rId3"/>
    <p:sldId id="265" r:id="rId4"/>
    <p:sldId id="267" r:id="rId5"/>
    <p:sldId id="280" r:id="rId6"/>
    <p:sldId id="278" r:id="rId7"/>
    <p:sldId id="281" r:id="rId8"/>
    <p:sldId id="282" r:id="rId9"/>
    <p:sldId id="298" r:id="rId10"/>
    <p:sldId id="283" r:id="rId11"/>
    <p:sldId id="284" r:id="rId12"/>
    <p:sldId id="296" r:id="rId13"/>
    <p:sldId id="285" r:id="rId14"/>
    <p:sldId id="301" r:id="rId15"/>
    <p:sldId id="297" r:id="rId16"/>
    <p:sldId id="257" r:id="rId17"/>
    <p:sldId id="259" r:id="rId18"/>
    <p:sldId id="274" r:id="rId19"/>
    <p:sldId id="275" r:id="rId20"/>
    <p:sldId id="277" r:id="rId21"/>
    <p:sldId id="276" r:id="rId22"/>
    <p:sldId id="302" r:id="rId23"/>
    <p:sldId id="294" r:id="rId24"/>
    <p:sldId id="287" r:id="rId25"/>
    <p:sldId id="289" r:id="rId26"/>
    <p:sldId id="261" r:id="rId27"/>
    <p:sldId id="286" r:id="rId28"/>
  </p:sldIdLst>
  <p:sldSz cx="9144000" cy="6858000" type="screen4x3"/>
  <p:notesSz cx="6797675" cy="9874250"/>
  <p:custDataLst>
    <p:tags r:id="rId31"/>
  </p:custDataLst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4F852"/>
    <a:srgbClr val="6BAE12"/>
    <a:srgbClr val="4C8F0F"/>
    <a:srgbClr val="4F841A"/>
    <a:srgbClr val="C1E763"/>
    <a:srgbClr val="C0E05A"/>
    <a:srgbClr val="CCFF3B"/>
    <a:srgbClr val="3D2F13"/>
    <a:srgbClr val="2E190C"/>
    <a:srgbClr val="563A1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56" autoAdjust="0"/>
  </p:normalViewPr>
  <p:slideViewPr>
    <p:cSldViewPr>
      <p:cViewPr>
        <p:scale>
          <a:sx n="90" d="100"/>
          <a:sy n="90" d="100"/>
        </p:scale>
        <p:origin x="-8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52A75-3610-439F-A59E-5F91EB997652}" type="datetimeFigureOut">
              <a:rPr lang="zh-TW" altLang="en-US" smtClean="0"/>
              <a:pPr/>
              <a:t>2022/4/15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34518-0B18-4637-BFE7-B78324BAEC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8936047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084B48-1AD1-411E-8887-D32A657ACA5C}" type="datetimeFigureOut">
              <a:rPr lang="zh-TW" altLang="en-US" smtClean="0"/>
              <a:pPr/>
              <a:t>2022/4/15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05848-E752-4861-816A-491F91FEFE3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773878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9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3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5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8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2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3.xm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zh-TW" altLang="en-US" sz="11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「溝」起彼此之間的橋樑，溝通技巧。</a:t>
            </a:r>
            <a:endParaRPr lang="en-US" sz="1100" kern="10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endParaRPr lang="zh-TW" altLang="en-US" sz="1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傾聽技巧意指有時你必須保持沉默，以便讓人聽到你的話語。真正會說話的人，是會聽話的人，在溝通過程裡，「聽」比「說」更重要。</a:t>
            </a:r>
            <a:endParaRPr lang="en-US" altLang="zh-TW" sz="1100" kern="1200" dirty="0" smtClean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endParaRPr lang="zh-TW" altLang="zh-TW" sz="1100" kern="1200" dirty="0" smtClean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傾聽技巧包括注視對方、注重肢體語言等，以下有幾個原則供大家參考：第ㄧ、面對面，採五點鐘方向或約</a:t>
            </a:r>
            <a:r>
              <a:rPr lang="en-SG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45</a:t>
            </a:r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角度，進行溝通。第二、開放，肩膀放鬆、雙手自然垂擺或輕微交叉。第三、前傾，身體上半部適當向對方前傾。第四、眼神接觸，眼神適當注視對方。第五、放鬆，保持身體於一種輕鬆自然狀態。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0957053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反應技巧是指適時提出問題，讓對方覺得自己有被尊重，並且感受到你的關心。可使用的技巧，包含重複他人的語言、適時給予一些正向的回應等。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0957053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積極的傾聽與消極的傾聽差別在於，積極傾聽在傾聽過程中，會給予對方回應，例如對象說：「我覺得不公平」，你也可以回應：「對啊！我也覺得不公平」，如此可以引導雙方進行更深入的溝通，而消極的傾聽是在傾聽過程中，不做任何回應，讓說者可以盡情的發洩，使用的時機，可以用在對方非常氣憤或者是情緒激動的時候。</a:t>
            </a:r>
            <a:endParaRPr lang="zh-TW" altLang="zh-TW" sz="1100" kern="1200" dirty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0957053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其他的溝通技巧，如：展現同理心，將心比心、設身處地站在對方的立場著想，如此對方也能感受到你的誠意。例如：其他的溝通技巧，如：展現同理心，將心比心、設身處地站在對方的立場著想，如此對方也能感受到你的誠意，例如有人把碗打破時，你可以說：「把碗打破了，妳一定很緊張、很害怕。不要慌，先看看自己有沒有受傷！」。其次，培養幽默感，可以化解ㄧ些不必要的尷尬，像是說一些笑話，或者是開自己玩笑等。再者，讚美對方，讓對方不會覺得你是在批評或指責他，例如「能想到這個方法真強！我都沒有想到耶！」這也是一種好的溝通技巧。</a:t>
            </a:r>
            <a:endParaRPr lang="zh-TW" altLang="en-US" sz="1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0957053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此外，記住對方姓名，可以迅速拉進彼此間的距離，而注意小細節，則可創造更多交談的話題。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6292307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統整上述所介紹的溝通技巧，包含：語言技巧、非語言技巧、我訊息、</a:t>
            </a:r>
            <a:r>
              <a:rPr lang="en-US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SOLER</a:t>
            </a:r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原則、傾聽技巧、反應技巧、展現同理心、培養幽默感、讚美對方、記住對方姓名，以及注意小細節等，共11項。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0957053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然而，好的溝通可以達到有效傳達訊息、雙向互動獲取相同的資訊、提升自我信心、及增進人際關係等效益。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465318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但是，當訊息的傳送與接收不在同一條線上，將無法產生共鳴，則會導致誤會的發生，不僅無法有效傳達訊息，甚至會影響我們的人際關係，所以在溝通時，為避免誤會的產生，可參考下列幾點注意事項：ㄧ、使用一致的語言及非語言傳達訊息；二、具體說明狀況；三、提出問題；四、重述。</a:t>
            </a:r>
            <a:endParaRPr lang="zh-TW" altLang="zh-TW" sz="1100" kern="1200" dirty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0106013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其中，第ㄧ項，使用一致的語言及非語言傳達訊息，意指聲調、表情、姿勢等非語言訊息，和語言訊息一樣重要，因此在說話時，應該注意兩者間的一致性。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6133979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第二項，具體說明狀況：說話要具體，含糊不清的內容，會讓聽者費神猜測說者的心思，因此很容易造成誤解。此外，也可以善用「我訊息」。</a:t>
            </a:r>
            <a:endParaRPr lang="zh-TW" altLang="zh-TW" sz="1100" kern="1200" dirty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668829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課程目標包含：瞭解溝通的意義、瞭解溝通的要素、知道各種溝通的技巧、願意改善自己的溝通方式、能運用各種溝通技巧進行溝通。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8807634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第三項，提出問題：針對不清楚的地方，不論是聽者或說者都可以提出問題，降低誤會及衝突的發生。</a:t>
            </a:r>
            <a:endParaRPr lang="zh-TW" altLang="zh-TW" sz="1100" kern="1200" dirty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1804666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第四項，重述：將對話內容重新述說一次，確定聽者瞭解自己的意思。另外，也可以請聽者針對自己所聽到、所理解到的訊息，重複一次，以確認訊息的正確性。</a:t>
            </a:r>
            <a:endParaRPr lang="zh-TW" altLang="zh-TW" sz="1100" kern="1200" dirty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7161943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接下來，進行小組討論與分享，首先，將所有人分成六組，每一組會抽到一個情境，請各組針對情境分析下列幾個面向：第一、誤會發生的可能原因，第二、應具體表達的觀點，第三、可使用的溝通技巧。最後，請用戲劇方式，呈現討論結果。在開始討論之前，每組必須先選出兩個重要的角色，一個是帶領大家討論的人，另外一個是負責記錄的人，選完以後，請每一組的紀錄者來拿取學習單，則可開始討論。提醒大家，關於每組戲劇呈現的時間為</a:t>
            </a:r>
            <a:r>
              <a:rPr lang="en-US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1~2</a:t>
            </a:r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分鐘。每個組員都要上台表演，且至少都要說到一句話。</a:t>
            </a:r>
            <a:endParaRPr lang="zh-TW" altLang="zh-TW" sz="1100" kern="1200" dirty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4590645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6699963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42831632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7462043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經過這一堂課的介紹，相信大家都能夠掌握到溝通的技巧，也了解溝通的意義及方式，並懂得分辨好壞的溝通。</a:t>
            </a:r>
          </a:p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最後提醒大家，在溝通時，要注意使用一致的語言，並具體說明狀況，適時提出問題與重述，避免造成雙方對於訊息的誤會。</a:t>
            </a:r>
            <a:endParaRPr lang="zh-TW" altLang="zh-TW" sz="1100" kern="1200" dirty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55032492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最後和大家分享一句現代管理學之父德魯克說的話：「一個人必須知道該說什麼，一個人必須知道什麼時候說，一個人必須知道對誰說，一個人必須知道怎麼說。」</a:t>
            </a:r>
            <a:endParaRPr lang="en-US" altLang="zh-TW" sz="1100" kern="1200" dirty="0" smtClean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endParaRPr lang="zh-TW" altLang="zh-TW" sz="1100" kern="1200" dirty="0" smtClean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希望大家在擁有良好的溝通後，能創造良好的人際關係，以邁向成功康莊大道。</a:t>
            </a:r>
            <a:endParaRPr lang="zh-TW" altLang="zh-TW" sz="1100" kern="1200" dirty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550324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為什麼大家需要溝通呢？溝通的目的在於可以傳達自己的想法與立場，獲取或交換不同資訊與意見、滿足情感需求、提升工作效率及成效，以及試圖影響他人等。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677214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人際溝通的過程會藉由語言和非語言兩種方式進行，其中語言約占兩成，非語言約占八成。語言式溝通是指我們一般對談的話語。每個國家都有自己獨特語言，例如：美國說美語、中南美洲說西班牙語、台灣則有國語、台語、客語等等。大家猜猜看：以人數來計，世界上最多人使用的前五大語言有哪些？</a:t>
            </a:r>
            <a:endParaRPr lang="en-US" altLang="zh-TW" sz="1100" kern="1200" dirty="0" smtClean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endParaRPr lang="zh-TW" altLang="zh-TW" sz="1100" kern="1200" dirty="0" smtClean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目前世界前五大語言分別為中文、西班牙文、英文、阿拉伯語、印度語。非語言式溝通則包含肢體、表情、文字、符號、畫畫、距離空間及音調等等。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776790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請大家猜猜看，在這些圖案中，哪些是語言式溝通？哪些是非語言式溝通？</a:t>
            </a:r>
            <a:endParaRPr lang="en-US" altLang="zh-TW" sz="1100" kern="1200" dirty="0" smtClean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endParaRPr lang="zh-TW" altLang="zh-TW" sz="1100" kern="1200" dirty="0" smtClean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答案是兩個人在對談的圖案，同時包含有語言和非語言，而其他圖案則皆屬非語言溝通。</a:t>
            </a:r>
            <a:endParaRPr lang="zh-TW" altLang="zh-TW" sz="1100" kern="1200" dirty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93750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溝通是由許多小技巧所組成，其中包含：語言技巧、非語言技巧、表達技巧、傾聽反應技巧及其他技巧，接下來將為大家一一說明。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652823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語言技巧，是指透過語調起伏、聲量大小之變化，讓相同的話語，展現出不同的意義，給人不同的感受，而非語言技巧則是透過臉部表情和肢體動作，傳達出更多的訊息，讓自己的想法與感覺可以更加貼切地被表達出來，使對方瞭解。</a:t>
            </a:r>
            <a:endParaRPr lang="zh-TW" altLang="zh-TW" sz="1100" kern="1200" dirty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095705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我訊息是利用簡單的「我／何時／因為」等這類型的句子，讓說者可以清楚明確描述出事件發生的過程、自己的感受及期待，讓聽者可以清晰的接收到訊息，不會做過多的揣測，或因不清楚說者意思而產生挫折感。</a:t>
            </a:r>
            <a:endParaRPr lang="en-US" altLang="zh-TW" sz="1100" kern="1200" dirty="0" smtClean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endParaRPr lang="zh-TW" altLang="zh-TW" sz="1100" kern="1200" dirty="0" smtClean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我訊息的表達分為三個步驟：第一、把困擾自己的行為具體描述出來。第二、說出自己對這件行為可能導致的結果有什麼感受。第三、說出後果對自己所造成的影響，並提出可能的解決辦法。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095705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TW" altLang="zh-TW" sz="1100" kern="1200" dirty="0" smtClean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舉個例子和大家說明，比如，你的室友每天鬧鐘響的時候，都不按掉，吵得你無法睡覺。這時候，你就可以利用我訊息，好好地跟室友溝通。按照剛剛所說的三步驟進行。第一、把困擾自己的行為具體描述出來，可以這樣和室友說：「每天早上六點半，我都會聽到鬧鐘響。」第二、說出自己對這件行為可能導致的結果，有什麼感受，你可以這樣說：「因為鬧鐘在響，把我從夢中叫醒，讓我感覺很不舒服。」第三、說出後果對自己所造成的影響，並提出可能的解決辦法，像是「沒有辦法好好入睡，讓我早上上課時無法集中精神，我們是不是該討論一下？」</a:t>
            </a:r>
            <a:endParaRPr lang="zh-TW" altLang="zh-TW" sz="1100" kern="1200" dirty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05848-E752-4861-816A-491F91FEFE3E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095705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611D-9F80-4695-96B3-72DD3D0A2668}" type="datetime1">
              <a:rPr lang="zh-TW" altLang="en-US" smtClean="0"/>
              <a:pPr/>
              <a:t>2022/4/15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惡魔果實製作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AD9D-4756-4779-BC58-1447E7D807A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3AAEA-52F1-4D79-B0B6-7986009A6D82}" type="datetime1">
              <a:rPr lang="zh-TW" altLang="en-US" smtClean="0"/>
              <a:pPr/>
              <a:t>2022/4/15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惡魔果實製作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AD9D-4756-4779-BC58-1447E7D807A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A2353-AA32-4677-B999-4CC54D18BF3E}" type="datetime1">
              <a:rPr lang="zh-TW" altLang="en-US" smtClean="0"/>
              <a:pPr/>
              <a:t>2022/4/15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r>
              <a:rPr lang="zh-TW" altLang="en-US" smtClean="0"/>
              <a:t>惡魔果實製作</a:t>
            </a:r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4E1AD9D-4756-4779-BC58-1447E7D807A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C62A-69B7-4E36-AF47-60F6903528B3}" type="datetime1">
              <a:rPr lang="zh-TW" altLang="en-US" smtClean="0"/>
              <a:pPr/>
              <a:t>2022/4/15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惡魔果實製作</a:t>
            </a:r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AD9D-4756-4779-BC58-1447E7D807A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3C7AE-045E-4493-9EE9-0B43F59BB6D5}" type="datetime1">
              <a:rPr lang="zh-TW" altLang="en-US" smtClean="0"/>
              <a:pPr/>
              <a:t>2022/4/15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惡魔果實製作</a:t>
            </a:r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AD9D-4756-4779-BC58-1447E7D807A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4FE9-8402-42B3-8580-006C3CDB88F1}" type="datetime1">
              <a:rPr lang="zh-TW" altLang="en-US" smtClean="0"/>
              <a:pPr/>
              <a:t>2022/4/15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惡魔果實製作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4E1AD9D-4756-4779-BC58-1447E7D807A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CFE5-7C41-4510-A544-BE6337B377A4}" type="datetime1">
              <a:rPr lang="zh-TW" altLang="en-US" smtClean="0"/>
              <a:pPr/>
              <a:t>2022/4/15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惡魔果實製作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AD9D-4756-4779-BC58-1447E7D807A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AB1A4-3F6F-4C0B-A2F5-4272BBD45A88}" type="datetime1">
              <a:rPr lang="zh-TW" altLang="en-US" smtClean="0"/>
              <a:pPr/>
              <a:t>2022/4/15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惡魔果實製作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AD9D-4756-4779-BC58-1447E7D807A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6C5-A88C-4DA5-A090-0AA143D480CA}" type="datetime1">
              <a:rPr lang="zh-TW" altLang="en-US" smtClean="0"/>
              <a:pPr/>
              <a:t>2022/4/15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惡魔果實製作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AD9D-4756-4779-BC58-1447E7D807A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82C52-8348-4A2C-BCA5-DFCEDC82CFFA}" type="datetime1">
              <a:rPr lang="zh-TW" altLang="en-US" smtClean="0"/>
              <a:pPr/>
              <a:t>2022/4/15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惡魔果實製作</a:t>
            </a:r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AD9D-4756-4779-BC58-1447E7D807A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B03C62A-69B7-4E36-AF47-60F6903528B3}" type="datetime1">
              <a:rPr lang="zh-TW" altLang="en-US" smtClean="0"/>
              <a:pPr/>
              <a:t>2022/4/15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zh-TW" altLang="en-US" smtClean="0"/>
              <a:t>惡魔果實製作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4E1AD9D-4756-4779-BC58-1447E7D807A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4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Relationship Id="rId4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10.pn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539552" y="1268760"/>
            <a:ext cx="8062972" cy="1620571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9CCFF">
                <a:alpha val="60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lnSpc>
                <a:spcPct val="150000"/>
              </a:lnSpc>
              <a:spcAft>
                <a:spcPct val="0"/>
              </a:spcAft>
            </a:pPr>
            <a:r>
              <a:rPr kumimoji="1" lang="zh-TW" altLang="en-US" sz="4800" b="1" dirty="0" smtClean="0">
                <a:ln w="900" cmpd="sng">
                  <a:noFill/>
                  <a:prstDash val="solid"/>
                </a:ln>
                <a:gradFill flip="none" rotWithShape="1">
                  <a:gsLst>
                    <a:gs pos="4000">
                      <a:srgbClr val="6BAE12"/>
                    </a:gs>
                    <a:gs pos="38000">
                      <a:srgbClr val="D4F852"/>
                    </a:gs>
                    <a:gs pos="75000">
                      <a:schemeClr val="bg1"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glow rad="63500">
                    <a:srgbClr val="3D2F13">
                      <a:alpha val="89804"/>
                    </a:srgbClr>
                  </a:glow>
                  <a:outerShdw blurRad="50800" dist="38100" dir="5400000" algn="t" rotWithShape="0">
                    <a:schemeClr val="accent3">
                      <a:lumMod val="50000"/>
                      <a:alpha val="40000"/>
                    </a:schemeClr>
                  </a:outerShdw>
                  <a:reflection blurRad="6350" stA="50000" endA="300" endPos="5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「溝」起彼此之間的橋樑</a:t>
            </a:r>
            <a:endParaRPr kumimoji="1" lang="zh-TW" altLang="en-US" sz="4800" b="1" dirty="0">
              <a:ln w="900" cmpd="sng">
                <a:noFill/>
                <a:prstDash val="solid"/>
              </a:ln>
              <a:gradFill flip="none" rotWithShape="1">
                <a:gsLst>
                  <a:gs pos="4000">
                    <a:srgbClr val="6BAE12"/>
                  </a:gs>
                  <a:gs pos="38000">
                    <a:srgbClr val="D4F852"/>
                  </a:gs>
                  <a:gs pos="75000">
                    <a:schemeClr val="bg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effectLst>
                <a:glow rad="63500">
                  <a:srgbClr val="3D2F13">
                    <a:alpha val="89804"/>
                  </a:srgbClr>
                </a:glow>
                <a:outerShdw blurRad="50800" dist="38100" dir="5400000" algn="t" rotWithShape="0">
                  <a:schemeClr val="accent3">
                    <a:lumMod val="50000"/>
                    <a:alpha val="40000"/>
                  </a:schemeClr>
                </a:outerShdw>
                <a:reflection blurRad="6350" stA="50000" endA="300" endPos="50000" dist="29997" dir="5400000" sy="-100000" algn="bl" rotWithShape="0"/>
              </a:effectLst>
              <a:latin typeface="華康新特圓體(P)" panose="020F0900000000000000" pitchFamily="34" charset="-120"/>
              <a:ea typeface="華康新特圓體(P)" panose="020F0900000000000000" pitchFamily="34" charset="-120"/>
              <a:cs typeface="+mn-cs"/>
            </a:endParaRP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541476" y="2384493"/>
            <a:ext cx="8062972" cy="1620571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9CCFF">
                <a:alpha val="60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lnSpc>
                <a:spcPct val="150000"/>
              </a:lnSpc>
              <a:spcAft>
                <a:spcPct val="0"/>
              </a:spcAft>
            </a:pPr>
            <a:r>
              <a:rPr kumimoji="1" lang="zh-TW" altLang="en-US" sz="4800" b="1" dirty="0" smtClean="0">
                <a:ln w="900" cmpd="sng">
                  <a:noFill/>
                  <a:prstDash val="solid"/>
                </a:ln>
                <a:gradFill flip="none" rotWithShape="1">
                  <a:gsLst>
                    <a:gs pos="4000">
                      <a:srgbClr val="6BAE12"/>
                    </a:gs>
                    <a:gs pos="38000">
                      <a:srgbClr val="D4F852"/>
                    </a:gs>
                    <a:gs pos="75000">
                      <a:schemeClr val="bg1"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glow rad="63500">
                    <a:srgbClr val="3D2F13">
                      <a:alpha val="89804"/>
                    </a:srgbClr>
                  </a:glow>
                  <a:outerShdw blurRad="50800" dist="38100" dir="5400000" algn="t" rotWithShape="0">
                    <a:schemeClr val="accent3">
                      <a:lumMod val="50000"/>
                      <a:alpha val="40000"/>
                    </a:schemeClr>
                  </a:outerShdw>
                  <a:reflection blurRad="6350" stA="50000" endA="300" endPos="5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溝通技巧</a:t>
            </a:r>
            <a:endParaRPr kumimoji="1" lang="zh-TW" altLang="en-US" sz="4800" b="1" dirty="0">
              <a:ln w="900" cmpd="sng">
                <a:noFill/>
                <a:prstDash val="solid"/>
              </a:ln>
              <a:gradFill flip="none" rotWithShape="1">
                <a:gsLst>
                  <a:gs pos="4000">
                    <a:srgbClr val="6BAE12"/>
                  </a:gs>
                  <a:gs pos="38000">
                    <a:srgbClr val="D4F852"/>
                  </a:gs>
                  <a:gs pos="75000">
                    <a:schemeClr val="bg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effectLst>
                <a:glow rad="63500">
                  <a:srgbClr val="3D2F13">
                    <a:alpha val="89804"/>
                  </a:srgbClr>
                </a:glow>
                <a:outerShdw blurRad="50800" dist="38100" dir="5400000" algn="t" rotWithShape="0">
                  <a:schemeClr val="accent3">
                    <a:lumMod val="50000"/>
                    <a:alpha val="40000"/>
                  </a:schemeClr>
                </a:outerShdw>
                <a:reflection blurRad="6350" stA="50000" endA="300" endPos="50000" dist="29997" dir="5400000" sy="-100000" algn="bl" rotWithShape="0"/>
              </a:effectLst>
              <a:latin typeface="華康新特圓體(P)" panose="020F0900000000000000" pitchFamily="34" charset="-120"/>
              <a:ea typeface="華康新特圓體(P)" panose="020F0900000000000000" pitchFamily="34" charset="-120"/>
              <a:cs typeface="+mn-cs"/>
            </a:endParaRPr>
          </a:p>
        </p:txBody>
      </p:sp>
      <p:pic>
        <p:nvPicPr>
          <p:cNvPr id="7" name="Picture 6" descr="D:\Tammy品味傳播\6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76872"/>
            <a:ext cx="7620000" cy="4572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963825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溝通的技巧</a:t>
            </a:r>
            <a:r>
              <a:rPr kumimoji="1" lang="en-US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-</a:t>
            </a:r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傾聽技巧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傾聽技巧</a:t>
            </a: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「有時你必須保持沉默，以便令人聽到你的話語。</a:t>
            </a:r>
            <a:r>
              <a:rPr kumimoji="1" lang="zh-TW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 </a:t>
            </a:r>
            <a:r>
              <a:rPr kumimoji="1" lang="en-US" altLang="zh-TW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——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史丹尼斯羅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J.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列克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技巧包括</a:t>
            </a:r>
            <a:r>
              <a:rPr kumimoji="1" lang="en-US" altLang="zh-TW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注視對方、注重肢體語言等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lvl="1"/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SOLER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原則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l"/>
            </a:pPr>
            <a:r>
              <a:rPr kumimoji="1" lang="en-US" altLang="zh-TW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Squarely(</a:t>
            </a:r>
            <a:r>
              <a:rPr kumimoji="1" lang="zh-TW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面對面</a:t>
            </a:r>
            <a:r>
              <a:rPr kumimoji="1" lang="en-US" altLang="zh-TW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：採五點鐘方向或約</a:t>
            </a:r>
            <a:r>
              <a:rPr kumimoji="1" lang="en-US" altLang="zh-TW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45</a:t>
            </a:r>
            <a:r>
              <a:rPr kumimoji="1" lang="zh-TW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角度，進行</a:t>
            </a:r>
            <a:r>
              <a:rPr kumimoji="1" lang="zh-TW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溝通</a:t>
            </a:r>
            <a:r>
              <a:rPr kumimoji="1" lang="en-US" altLang="zh-TW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lvl="2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l"/>
            </a:pPr>
            <a:r>
              <a:rPr kumimoji="1" lang="en-US" altLang="zh-TW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Open(</a:t>
            </a:r>
            <a:r>
              <a:rPr kumimoji="1" lang="zh-TW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開放</a:t>
            </a:r>
            <a:r>
              <a:rPr kumimoji="1" lang="en-US" altLang="zh-TW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：肩膀放鬆、雙手自然垂擺或輕微</a:t>
            </a:r>
            <a:r>
              <a:rPr kumimoji="1" lang="zh-TW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交叉</a:t>
            </a:r>
            <a:r>
              <a:rPr kumimoji="1" lang="en-US" altLang="zh-TW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lvl="2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l"/>
            </a:pPr>
            <a:r>
              <a:rPr kumimoji="1" lang="en-US" altLang="zh-TW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Lean(</a:t>
            </a:r>
            <a:r>
              <a:rPr kumimoji="1" lang="zh-TW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前傾</a:t>
            </a:r>
            <a:r>
              <a:rPr kumimoji="1" lang="en-US" altLang="zh-TW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：身體上半部適當向對方前傾</a:t>
            </a:r>
            <a:endParaRPr kumimoji="1" lang="en-US" altLang="zh-TW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l"/>
            </a:pPr>
            <a:r>
              <a:rPr kumimoji="1" lang="en-US" altLang="zh-TW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Eye Contact(</a:t>
            </a:r>
            <a:r>
              <a:rPr kumimoji="1" lang="zh-TW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眼神接觸</a:t>
            </a:r>
            <a:r>
              <a:rPr kumimoji="1" lang="en-US" altLang="zh-TW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：眼神適當注視對方</a:t>
            </a:r>
            <a:endParaRPr kumimoji="1" lang="en-US" altLang="zh-TW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l"/>
            </a:pPr>
            <a:r>
              <a:rPr kumimoji="1" lang="en-US" altLang="zh-TW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Relax(</a:t>
            </a:r>
            <a:r>
              <a:rPr kumimoji="1" lang="zh-TW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放鬆</a:t>
            </a:r>
            <a:r>
              <a:rPr kumimoji="1" lang="en-US" altLang="zh-TW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：保持身體於一種輕鬆自然狀態</a:t>
            </a:r>
          </a:p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9036039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溝通的技巧</a:t>
            </a:r>
            <a:r>
              <a:rPr kumimoji="1" lang="en-US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-</a:t>
            </a:r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反應技巧</a:t>
            </a:r>
            <a:endParaRPr kumimoji="1" lang="en-US" altLang="zh-TW" b="1" dirty="0">
              <a:ln w="900" cmpd="sng">
                <a:solidFill>
                  <a:schemeClr val="accent3">
                    <a:lumMod val="50000"/>
                    <a:alpha val="55000"/>
                  </a:schemeClr>
                </a:solidFill>
                <a:prstDash val="solid"/>
              </a:ln>
              <a:gradFill>
                <a:gsLst>
                  <a:gs pos="29000">
                    <a:schemeClr val="bg1"/>
                  </a:gs>
                  <a:gs pos="66000">
                    <a:srgbClr val="D4F852"/>
                  </a:gs>
                  <a:gs pos="92000">
                    <a:srgbClr val="6BAE12"/>
                  </a:gs>
                </a:gsLst>
                <a:lin ang="5400000" scaled="0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60000" endA="900" endPos="60000" dist="29997" dir="5400000" sy="-100000" algn="bl" rotWithShape="0"/>
              </a:effectLst>
              <a:latin typeface="華康新特圓體(P)" panose="020F0900000000000000" pitchFamily="34" charset="-120"/>
              <a:ea typeface="華康新特圓體(P)" panose="020F0900000000000000" pitchFamily="34" charset="-120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反應技巧</a:t>
            </a: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en-US" altLang="zh-TW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適時提出問題，</a:t>
            </a:r>
            <a:r>
              <a:rPr kumimoji="1" lang="en-US" altLang="zh-TW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讓對方覺得自己有被尊重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kumimoji="1" lang="en-US" altLang="zh-TW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感受到你的關心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lvl="1"/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可使用的技巧：重複他人的語言</a:t>
            </a:r>
            <a:r>
              <a:rPr kumimoji="1" lang="zh-TW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、適時給予正向的回應</a:t>
            </a:r>
            <a:r>
              <a:rPr kumimoji="1" lang="zh-TW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/>
                <a:ea typeface="微軟正黑體"/>
              </a:rPr>
              <a:t>。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3637514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sz="3700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溝通的技巧</a:t>
            </a:r>
            <a:r>
              <a:rPr kumimoji="1" lang="en-US" altLang="zh-TW" sz="3700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-</a:t>
            </a:r>
            <a:r>
              <a:rPr kumimoji="1" lang="zh-TW" altLang="en-US" sz="3700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積極的傾聽</a:t>
            </a:r>
            <a:r>
              <a:rPr kumimoji="1" lang="en-US" altLang="zh-TW" sz="3700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VS</a:t>
            </a:r>
            <a:r>
              <a:rPr kumimoji="1" lang="zh-TW" altLang="en-US" sz="3700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消極的傾聽</a:t>
            </a:r>
            <a:endParaRPr kumimoji="1" lang="en-US" altLang="zh-TW" sz="3700" b="1" dirty="0">
              <a:ln w="900" cmpd="sng">
                <a:solidFill>
                  <a:schemeClr val="accent3">
                    <a:lumMod val="50000"/>
                    <a:alpha val="55000"/>
                  </a:schemeClr>
                </a:solidFill>
                <a:prstDash val="solid"/>
              </a:ln>
              <a:gradFill>
                <a:gsLst>
                  <a:gs pos="29000">
                    <a:schemeClr val="bg1"/>
                  </a:gs>
                  <a:gs pos="66000">
                    <a:srgbClr val="D4F852"/>
                  </a:gs>
                  <a:gs pos="92000">
                    <a:srgbClr val="6BAE12"/>
                  </a:gs>
                </a:gsLst>
                <a:lin ang="5400000" scaled="0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60000" endA="900" endPos="60000" dist="29997" dir="5400000" sy="-100000" algn="bl" rotWithShape="0"/>
              </a:effectLst>
              <a:latin typeface="華康新特圓體(P)" panose="020F0900000000000000" pitchFamily="34" charset="-120"/>
              <a:ea typeface="華康新特圓體(P)" panose="020F0900000000000000" pitchFamily="34" charset="-120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積極的傾聽</a:t>
            </a: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傾聽過程給予對方回應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ex.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A.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我覺得不公平  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B.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對啊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我也覺得不公平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[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使用時機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]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引導雙方進入更深一層的溝通 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消極的傾聽</a:t>
            </a: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傾聽過程中，不做任何回應，讓說者盡情</a:t>
            </a:r>
            <a:r>
              <a:rPr kumimoji="1" lang="zh-TW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發洩</a:t>
            </a:r>
            <a:r>
              <a:rPr kumimoji="1" lang="zh-TW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/>
                <a:ea typeface="微軟正黑體"/>
              </a:rPr>
              <a:t>。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[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使用時機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]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對方很氣憤或情緒</a:t>
            </a:r>
            <a:r>
              <a:rPr kumimoji="1" lang="zh-TW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化</a:t>
            </a:r>
            <a:endParaRPr kumimoji="1" lang="zh-TW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89823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溝通的技巧</a:t>
            </a:r>
            <a:r>
              <a:rPr kumimoji="1" lang="en-US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-</a:t>
            </a:r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其他</a:t>
            </a:r>
            <a:r>
              <a:rPr kumimoji="1" lang="en-US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1</a:t>
            </a:r>
            <a:endParaRPr kumimoji="1" lang="zh-TW" altLang="en-US" b="1" dirty="0">
              <a:ln w="900" cmpd="sng">
                <a:solidFill>
                  <a:schemeClr val="accent3">
                    <a:lumMod val="50000"/>
                    <a:alpha val="55000"/>
                  </a:schemeClr>
                </a:solidFill>
                <a:prstDash val="solid"/>
              </a:ln>
              <a:gradFill>
                <a:gsLst>
                  <a:gs pos="29000">
                    <a:schemeClr val="bg1"/>
                  </a:gs>
                  <a:gs pos="66000">
                    <a:srgbClr val="D4F852"/>
                  </a:gs>
                  <a:gs pos="92000">
                    <a:srgbClr val="6BAE12"/>
                  </a:gs>
                </a:gsLst>
                <a:lin ang="5400000" scaled="0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60000" endA="900" endPos="60000" dist="29997" dir="5400000" sy="-100000" algn="bl" rotWithShape="0"/>
              </a:effectLst>
              <a:latin typeface="華康新特圓體(P)" panose="020F0900000000000000" pitchFamily="34" charset="-120"/>
              <a:ea typeface="華康新特圓體(P)" panose="020F0900000000000000" pitchFamily="34" charset="-120"/>
              <a:cs typeface="+mn-cs"/>
            </a:endParaRPr>
          </a:p>
        </p:txBody>
      </p:sp>
      <p:sp>
        <p:nvSpPr>
          <p:cNvPr id="4" name="手繪多邊形 3"/>
          <p:cNvSpPr/>
          <p:nvPr/>
        </p:nvSpPr>
        <p:spPr>
          <a:xfrm>
            <a:off x="251520" y="1926165"/>
            <a:ext cx="8640960" cy="1593900"/>
          </a:xfrm>
          <a:custGeom>
            <a:avLst/>
            <a:gdLst>
              <a:gd name="connsiteX0" fmla="*/ 0 w 8640960"/>
              <a:gd name="connsiteY0" fmla="*/ 0 h 1593900"/>
              <a:gd name="connsiteX1" fmla="*/ 8640960 w 8640960"/>
              <a:gd name="connsiteY1" fmla="*/ 0 h 1593900"/>
              <a:gd name="connsiteX2" fmla="*/ 8640960 w 8640960"/>
              <a:gd name="connsiteY2" fmla="*/ 1593900 h 1593900"/>
              <a:gd name="connsiteX3" fmla="*/ 0 w 8640960"/>
              <a:gd name="connsiteY3" fmla="*/ 1593900 h 1593900"/>
              <a:gd name="connsiteX4" fmla="*/ 0 w 8640960"/>
              <a:gd name="connsiteY4" fmla="*/ 0 h 159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40960" h="1593900">
                <a:moveTo>
                  <a:pt x="0" y="0"/>
                </a:moveTo>
                <a:lnTo>
                  <a:pt x="8640960" y="0"/>
                </a:lnTo>
                <a:lnTo>
                  <a:pt x="8640960" y="1593900"/>
                </a:lnTo>
                <a:lnTo>
                  <a:pt x="0" y="15939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0635" tIns="458216" rIns="670635" bIns="170688" numCol="1" spcCol="1270" anchor="t" anchorCtr="0">
            <a:noAutofit/>
          </a:bodyPr>
          <a:lstStyle/>
          <a:p>
            <a:pPr marL="228600" lvl="1" indent="-228600" algn="l" defTabSz="10668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kumimoji="1" lang="en-US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ex.</a:t>
            </a:r>
            <a:r>
              <a:rPr kumimoji="1" lang="zh-TW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把碗打破了，妳一定很緊張很害怕。不要慌，先看看自己有沒有受傷！</a:t>
            </a:r>
            <a:endParaRPr kumimoji="1" lang="en-SG" sz="2400" b="1" kern="12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5" name="手繪多邊形 4"/>
          <p:cNvSpPr/>
          <p:nvPr/>
        </p:nvSpPr>
        <p:spPr>
          <a:xfrm>
            <a:off x="683568" y="1601445"/>
            <a:ext cx="8064875" cy="649440"/>
          </a:xfrm>
          <a:custGeom>
            <a:avLst/>
            <a:gdLst>
              <a:gd name="connsiteX0" fmla="*/ 0 w 8064875"/>
              <a:gd name="connsiteY0" fmla="*/ 108242 h 649440"/>
              <a:gd name="connsiteX1" fmla="*/ 108242 w 8064875"/>
              <a:gd name="connsiteY1" fmla="*/ 0 h 649440"/>
              <a:gd name="connsiteX2" fmla="*/ 7956633 w 8064875"/>
              <a:gd name="connsiteY2" fmla="*/ 0 h 649440"/>
              <a:gd name="connsiteX3" fmla="*/ 8064875 w 8064875"/>
              <a:gd name="connsiteY3" fmla="*/ 108242 h 649440"/>
              <a:gd name="connsiteX4" fmla="*/ 8064875 w 8064875"/>
              <a:gd name="connsiteY4" fmla="*/ 541198 h 649440"/>
              <a:gd name="connsiteX5" fmla="*/ 7956633 w 8064875"/>
              <a:gd name="connsiteY5" fmla="*/ 649440 h 649440"/>
              <a:gd name="connsiteX6" fmla="*/ 108242 w 8064875"/>
              <a:gd name="connsiteY6" fmla="*/ 649440 h 649440"/>
              <a:gd name="connsiteX7" fmla="*/ 0 w 8064875"/>
              <a:gd name="connsiteY7" fmla="*/ 541198 h 649440"/>
              <a:gd name="connsiteX8" fmla="*/ 0 w 8064875"/>
              <a:gd name="connsiteY8" fmla="*/ 108242 h 649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64875" h="649440">
                <a:moveTo>
                  <a:pt x="0" y="108242"/>
                </a:moveTo>
                <a:cubicBezTo>
                  <a:pt x="0" y="48462"/>
                  <a:pt x="48462" y="0"/>
                  <a:pt x="108242" y="0"/>
                </a:cubicBezTo>
                <a:lnTo>
                  <a:pt x="7956633" y="0"/>
                </a:lnTo>
                <a:cubicBezTo>
                  <a:pt x="8016413" y="0"/>
                  <a:pt x="8064875" y="48462"/>
                  <a:pt x="8064875" y="108242"/>
                </a:cubicBezTo>
                <a:lnTo>
                  <a:pt x="8064875" y="541198"/>
                </a:lnTo>
                <a:cubicBezTo>
                  <a:pt x="8064875" y="600978"/>
                  <a:pt x="8016413" y="649440"/>
                  <a:pt x="7956633" y="649440"/>
                </a:cubicBezTo>
                <a:lnTo>
                  <a:pt x="108242" y="649440"/>
                </a:lnTo>
                <a:cubicBezTo>
                  <a:pt x="48462" y="649440"/>
                  <a:pt x="0" y="600978"/>
                  <a:pt x="0" y="541198"/>
                </a:cubicBezTo>
                <a:lnTo>
                  <a:pt x="0" y="108242"/>
                </a:lnTo>
                <a:close/>
              </a:path>
            </a:pathLst>
          </a:custGeom>
          <a:ln>
            <a:solidFill>
              <a:srgbClr val="FFFFFF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0328" tIns="31703" rIns="260328" bIns="31703" numCol="1" spcCol="1270" anchor="ctr" anchorCtr="0">
            <a:noAutofit/>
          </a:bodyPr>
          <a:lstStyle/>
          <a:p>
            <a:pPr lvl="0" algn="l" defTabSz="1244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sz="2800" kern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展現同理心：將心比心、設身處地。</a:t>
            </a:r>
            <a:endParaRPr lang="en-SG" sz="2800" kern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手繪多邊形 7"/>
          <p:cNvSpPr/>
          <p:nvPr/>
        </p:nvSpPr>
        <p:spPr>
          <a:xfrm>
            <a:off x="251520" y="3963585"/>
            <a:ext cx="8640960" cy="1108800"/>
          </a:xfrm>
          <a:custGeom>
            <a:avLst/>
            <a:gdLst>
              <a:gd name="connsiteX0" fmla="*/ 0 w 8640960"/>
              <a:gd name="connsiteY0" fmla="*/ 0 h 1108800"/>
              <a:gd name="connsiteX1" fmla="*/ 8640960 w 8640960"/>
              <a:gd name="connsiteY1" fmla="*/ 0 h 1108800"/>
              <a:gd name="connsiteX2" fmla="*/ 8640960 w 8640960"/>
              <a:gd name="connsiteY2" fmla="*/ 1108800 h 1108800"/>
              <a:gd name="connsiteX3" fmla="*/ 0 w 8640960"/>
              <a:gd name="connsiteY3" fmla="*/ 1108800 h 1108800"/>
              <a:gd name="connsiteX4" fmla="*/ 0 w 8640960"/>
              <a:gd name="connsiteY4" fmla="*/ 0 h 110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40960" h="1108800">
                <a:moveTo>
                  <a:pt x="0" y="0"/>
                </a:moveTo>
                <a:lnTo>
                  <a:pt x="8640960" y="0"/>
                </a:lnTo>
                <a:lnTo>
                  <a:pt x="8640960" y="1108800"/>
                </a:lnTo>
                <a:lnTo>
                  <a:pt x="0" y="1108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0635" tIns="458216" rIns="670635" bIns="170688" numCol="1" spcCol="1270" anchor="t" anchorCtr="0">
            <a:noAutofit/>
          </a:bodyPr>
          <a:lstStyle/>
          <a:p>
            <a:pPr marL="228600" lvl="1" indent="-228600" algn="l" defTabSz="10668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kumimoji="1" lang="en-US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ex.</a:t>
            </a:r>
            <a:r>
              <a:rPr kumimoji="1" lang="zh-TW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說笑話、開自己玩笑等</a:t>
            </a:r>
            <a:r>
              <a:rPr kumimoji="1" lang="zh-TW" altLang="en-US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/>
                <a:ea typeface="微軟正黑體"/>
              </a:rPr>
              <a:t>。</a:t>
            </a:r>
            <a:endParaRPr kumimoji="1" lang="en-SG" sz="2400" b="1" kern="12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9" name="手繪多邊形 8"/>
          <p:cNvSpPr/>
          <p:nvPr/>
        </p:nvSpPr>
        <p:spPr>
          <a:xfrm>
            <a:off x="683568" y="3638865"/>
            <a:ext cx="8064875" cy="649440"/>
          </a:xfrm>
          <a:custGeom>
            <a:avLst/>
            <a:gdLst>
              <a:gd name="connsiteX0" fmla="*/ 0 w 8064875"/>
              <a:gd name="connsiteY0" fmla="*/ 108242 h 649440"/>
              <a:gd name="connsiteX1" fmla="*/ 108242 w 8064875"/>
              <a:gd name="connsiteY1" fmla="*/ 0 h 649440"/>
              <a:gd name="connsiteX2" fmla="*/ 7956633 w 8064875"/>
              <a:gd name="connsiteY2" fmla="*/ 0 h 649440"/>
              <a:gd name="connsiteX3" fmla="*/ 8064875 w 8064875"/>
              <a:gd name="connsiteY3" fmla="*/ 108242 h 649440"/>
              <a:gd name="connsiteX4" fmla="*/ 8064875 w 8064875"/>
              <a:gd name="connsiteY4" fmla="*/ 541198 h 649440"/>
              <a:gd name="connsiteX5" fmla="*/ 7956633 w 8064875"/>
              <a:gd name="connsiteY5" fmla="*/ 649440 h 649440"/>
              <a:gd name="connsiteX6" fmla="*/ 108242 w 8064875"/>
              <a:gd name="connsiteY6" fmla="*/ 649440 h 649440"/>
              <a:gd name="connsiteX7" fmla="*/ 0 w 8064875"/>
              <a:gd name="connsiteY7" fmla="*/ 541198 h 649440"/>
              <a:gd name="connsiteX8" fmla="*/ 0 w 8064875"/>
              <a:gd name="connsiteY8" fmla="*/ 108242 h 649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64875" h="649440">
                <a:moveTo>
                  <a:pt x="0" y="108242"/>
                </a:moveTo>
                <a:cubicBezTo>
                  <a:pt x="0" y="48462"/>
                  <a:pt x="48462" y="0"/>
                  <a:pt x="108242" y="0"/>
                </a:cubicBezTo>
                <a:lnTo>
                  <a:pt x="7956633" y="0"/>
                </a:lnTo>
                <a:cubicBezTo>
                  <a:pt x="8016413" y="0"/>
                  <a:pt x="8064875" y="48462"/>
                  <a:pt x="8064875" y="108242"/>
                </a:cubicBezTo>
                <a:lnTo>
                  <a:pt x="8064875" y="541198"/>
                </a:lnTo>
                <a:cubicBezTo>
                  <a:pt x="8064875" y="600978"/>
                  <a:pt x="8016413" y="649440"/>
                  <a:pt x="7956633" y="649440"/>
                </a:cubicBezTo>
                <a:lnTo>
                  <a:pt x="108242" y="649440"/>
                </a:lnTo>
                <a:cubicBezTo>
                  <a:pt x="48462" y="649440"/>
                  <a:pt x="0" y="600978"/>
                  <a:pt x="0" y="541198"/>
                </a:cubicBezTo>
                <a:lnTo>
                  <a:pt x="0" y="108242"/>
                </a:lnTo>
                <a:close/>
              </a:path>
            </a:pathLst>
          </a:custGeom>
          <a:ln>
            <a:solidFill>
              <a:srgbClr val="FFFFFF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0328" tIns="31703" rIns="260328" bIns="31703" numCol="1" spcCol="1270" anchor="ctr" anchorCtr="0">
            <a:noAutofit/>
          </a:bodyPr>
          <a:lstStyle/>
          <a:p>
            <a:pPr lvl="0" algn="l" defTabSz="1244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sz="2800" kern="1200" smtClean="0">
                <a:latin typeface="標楷體" panose="03000509000000000000" pitchFamily="65" charset="-120"/>
                <a:ea typeface="標楷體" panose="03000509000000000000" pitchFamily="65" charset="-120"/>
              </a:rPr>
              <a:t>培養幽默感：可以化解ㄧ些不必要的尷尬</a:t>
            </a:r>
            <a:endParaRPr lang="en-SG" sz="2800" kern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手繪多邊形 9"/>
          <p:cNvSpPr/>
          <p:nvPr/>
        </p:nvSpPr>
        <p:spPr>
          <a:xfrm>
            <a:off x="251520" y="5515906"/>
            <a:ext cx="8640960" cy="1108800"/>
          </a:xfrm>
          <a:custGeom>
            <a:avLst/>
            <a:gdLst>
              <a:gd name="connsiteX0" fmla="*/ 0 w 8640960"/>
              <a:gd name="connsiteY0" fmla="*/ 0 h 1108800"/>
              <a:gd name="connsiteX1" fmla="*/ 8640960 w 8640960"/>
              <a:gd name="connsiteY1" fmla="*/ 0 h 1108800"/>
              <a:gd name="connsiteX2" fmla="*/ 8640960 w 8640960"/>
              <a:gd name="connsiteY2" fmla="*/ 1108800 h 1108800"/>
              <a:gd name="connsiteX3" fmla="*/ 0 w 8640960"/>
              <a:gd name="connsiteY3" fmla="*/ 1108800 h 1108800"/>
              <a:gd name="connsiteX4" fmla="*/ 0 w 8640960"/>
              <a:gd name="connsiteY4" fmla="*/ 0 h 110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40960" h="1108800">
                <a:moveTo>
                  <a:pt x="0" y="0"/>
                </a:moveTo>
                <a:lnTo>
                  <a:pt x="8640960" y="0"/>
                </a:lnTo>
                <a:lnTo>
                  <a:pt x="8640960" y="1108800"/>
                </a:lnTo>
                <a:lnTo>
                  <a:pt x="0" y="1108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0635" tIns="458216" rIns="670635" bIns="170688" numCol="1" spcCol="1270" anchor="t" anchorCtr="0">
            <a:noAutofit/>
          </a:bodyPr>
          <a:lstStyle/>
          <a:p>
            <a:pPr marL="228600" lvl="1" indent="-228600" algn="l" defTabSz="10668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kumimoji="1" lang="en-US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ex.</a:t>
            </a:r>
            <a:r>
              <a:rPr kumimoji="1" lang="zh-TW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能想到這個方法真強！我都沒有想到耶</a:t>
            </a:r>
            <a:r>
              <a:rPr kumimoji="1" lang="en-US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~</a:t>
            </a:r>
            <a:endParaRPr kumimoji="1" lang="en-SG" sz="2400" b="1" kern="12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1" name="手繪多邊形 10"/>
          <p:cNvSpPr/>
          <p:nvPr/>
        </p:nvSpPr>
        <p:spPr>
          <a:xfrm>
            <a:off x="683568" y="5191186"/>
            <a:ext cx="8064875" cy="649440"/>
          </a:xfrm>
          <a:custGeom>
            <a:avLst/>
            <a:gdLst>
              <a:gd name="connsiteX0" fmla="*/ 0 w 8064875"/>
              <a:gd name="connsiteY0" fmla="*/ 108242 h 649440"/>
              <a:gd name="connsiteX1" fmla="*/ 108242 w 8064875"/>
              <a:gd name="connsiteY1" fmla="*/ 0 h 649440"/>
              <a:gd name="connsiteX2" fmla="*/ 7956633 w 8064875"/>
              <a:gd name="connsiteY2" fmla="*/ 0 h 649440"/>
              <a:gd name="connsiteX3" fmla="*/ 8064875 w 8064875"/>
              <a:gd name="connsiteY3" fmla="*/ 108242 h 649440"/>
              <a:gd name="connsiteX4" fmla="*/ 8064875 w 8064875"/>
              <a:gd name="connsiteY4" fmla="*/ 541198 h 649440"/>
              <a:gd name="connsiteX5" fmla="*/ 7956633 w 8064875"/>
              <a:gd name="connsiteY5" fmla="*/ 649440 h 649440"/>
              <a:gd name="connsiteX6" fmla="*/ 108242 w 8064875"/>
              <a:gd name="connsiteY6" fmla="*/ 649440 h 649440"/>
              <a:gd name="connsiteX7" fmla="*/ 0 w 8064875"/>
              <a:gd name="connsiteY7" fmla="*/ 541198 h 649440"/>
              <a:gd name="connsiteX8" fmla="*/ 0 w 8064875"/>
              <a:gd name="connsiteY8" fmla="*/ 108242 h 649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64875" h="649440">
                <a:moveTo>
                  <a:pt x="0" y="108242"/>
                </a:moveTo>
                <a:cubicBezTo>
                  <a:pt x="0" y="48462"/>
                  <a:pt x="48462" y="0"/>
                  <a:pt x="108242" y="0"/>
                </a:cubicBezTo>
                <a:lnTo>
                  <a:pt x="7956633" y="0"/>
                </a:lnTo>
                <a:cubicBezTo>
                  <a:pt x="8016413" y="0"/>
                  <a:pt x="8064875" y="48462"/>
                  <a:pt x="8064875" y="108242"/>
                </a:cubicBezTo>
                <a:lnTo>
                  <a:pt x="8064875" y="541198"/>
                </a:lnTo>
                <a:cubicBezTo>
                  <a:pt x="8064875" y="600978"/>
                  <a:pt x="8016413" y="649440"/>
                  <a:pt x="7956633" y="649440"/>
                </a:cubicBezTo>
                <a:lnTo>
                  <a:pt x="108242" y="649440"/>
                </a:lnTo>
                <a:cubicBezTo>
                  <a:pt x="48462" y="649440"/>
                  <a:pt x="0" y="600978"/>
                  <a:pt x="0" y="541198"/>
                </a:cubicBezTo>
                <a:lnTo>
                  <a:pt x="0" y="108242"/>
                </a:lnTo>
                <a:close/>
              </a:path>
            </a:pathLst>
          </a:custGeom>
          <a:ln>
            <a:solidFill>
              <a:srgbClr val="FFFFFF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0328" tIns="31703" rIns="260328" bIns="31703" numCol="1" spcCol="1270" anchor="ctr" anchorCtr="0">
            <a:noAutofit/>
          </a:bodyPr>
          <a:lstStyle/>
          <a:p>
            <a:pPr lvl="0" algn="l" defTabSz="1244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sz="2800" kern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讚美對方：讓對方不覺得是在批評或指責</a:t>
            </a:r>
            <a:endParaRPr lang="en-SG" sz="2800" kern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911971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溝通的技巧</a:t>
            </a:r>
            <a:r>
              <a:rPr kumimoji="1" lang="en-US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-</a:t>
            </a:r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其他</a:t>
            </a:r>
            <a:r>
              <a:rPr kumimoji="1" lang="en-US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2</a:t>
            </a:r>
            <a:endParaRPr kumimoji="1" lang="en-SG" b="1" dirty="0">
              <a:ln w="900" cmpd="sng">
                <a:solidFill>
                  <a:schemeClr val="accent3">
                    <a:lumMod val="50000"/>
                    <a:alpha val="55000"/>
                  </a:schemeClr>
                </a:solidFill>
                <a:prstDash val="solid"/>
              </a:ln>
              <a:gradFill>
                <a:gsLst>
                  <a:gs pos="29000">
                    <a:schemeClr val="bg1"/>
                  </a:gs>
                  <a:gs pos="66000">
                    <a:srgbClr val="D4F852"/>
                  </a:gs>
                  <a:gs pos="92000">
                    <a:srgbClr val="6BAE12"/>
                  </a:gs>
                </a:gsLst>
                <a:lin ang="5400000" scaled="0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60000" endA="900" endPos="60000" dist="29997" dir="5400000" sy="-100000" algn="bl" rotWithShape="0"/>
              </a:effectLst>
              <a:latin typeface="華康新特圓體(P)" panose="020F0900000000000000" pitchFamily="34" charset="-120"/>
              <a:ea typeface="華康新特圓體(P)" panose="020F0900000000000000" pitchFamily="34" charset="-120"/>
              <a:cs typeface="+mn-cs"/>
            </a:endParaRPr>
          </a:p>
        </p:txBody>
      </p:sp>
      <p:sp>
        <p:nvSpPr>
          <p:cNvPr id="4" name="手繪多邊形 3"/>
          <p:cNvSpPr/>
          <p:nvPr/>
        </p:nvSpPr>
        <p:spPr>
          <a:xfrm>
            <a:off x="457200" y="2046897"/>
            <a:ext cx="8229600" cy="1827000"/>
          </a:xfrm>
          <a:custGeom>
            <a:avLst/>
            <a:gdLst>
              <a:gd name="connsiteX0" fmla="*/ 0 w 8229600"/>
              <a:gd name="connsiteY0" fmla="*/ 0 h 1827000"/>
              <a:gd name="connsiteX1" fmla="*/ 8229600 w 8229600"/>
              <a:gd name="connsiteY1" fmla="*/ 0 h 1827000"/>
              <a:gd name="connsiteX2" fmla="*/ 8229600 w 8229600"/>
              <a:gd name="connsiteY2" fmla="*/ 1827000 h 1827000"/>
              <a:gd name="connsiteX3" fmla="*/ 0 w 8229600"/>
              <a:gd name="connsiteY3" fmla="*/ 1827000 h 1827000"/>
              <a:gd name="connsiteX4" fmla="*/ 0 w 8229600"/>
              <a:gd name="connsiteY4" fmla="*/ 0 h 182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9600" h="1827000">
                <a:moveTo>
                  <a:pt x="0" y="0"/>
                </a:moveTo>
                <a:lnTo>
                  <a:pt x="8229600" y="0"/>
                </a:lnTo>
                <a:lnTo>
                  <a:pt x="8229600" y="1827000"/>
                </a:lnTo>
                <a:lnTo>
                  <a:pt x="0" y="1827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38708" tIns="604012" rIns="638708" bIns="170688" numCol="1" spcCol="1270" anchor="t" anchorCtr="0">
            <a:noAutofit/>
          </a:bodyPr>
          <a:lstStyle/>
          <a:p>
            <a:pPr marL="228600" lvl="1" indent="-228600" algn="l" defTabSz="10668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kumimoji="1" lang="en-US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ex.</a:t>
            </a:r>
            <a:r>
              <a:rPr kumimoji="1" lang="zh-TW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</a:t>
            </a:r>
            <a:r>
              <a:rPr kumimoji="1" lang="en-US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A:</a:t>
            </a:r>
            <a:r>
              <a:rPr kumimoji="1" lang="zh-TW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我的名字叫文豪！</a:t>
            </a:r>
            <a:endParaRPr kumimoji="1" lang="en-SG" sz="2400" b="1" kern="12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28600" lvl="1" indent="-228600" algn="l" defTabSz="10668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kumimoji="1" lang="en-US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B:</a:t>
            </a:r>
            <a:r>
              <a:rPr kumimoji="1" lang="zh-TW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喔</a:t>
            </a:r>
            <a:r>
              <a:rPr kumimoji="1" lang="en-US" altLang="zh-TW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?</a:t>
            </a:r>
            <a:r>
              <a:rPr kumimoji="1" lang="zh-TW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大文豪的文豪</a:t>
            </a:r>
            <a:r>
              <a:rPr kumimoji="1" lang="en-US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? </a:t>
            </a:r>
            <a:r>
              <a:rPr kumimoji="1" lang="zh-TW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那文豪你的想法是甚麼？</a:t>
            </a:r>
            <a:endParaRPr kumimoji="1" lang="en-SG" sz="2400" b="1" kern="12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8" name="手繪多邊形 7"/>
          <p:cNvSpPr/>
          <p:nvPr/>
        </p:nvSpPr>
        <p:spPr>
          <a:xfrm>
            <a:off x="457200" y="4458537"/>
            <a:ext cx="8229600" cy="1256062"/>
          </a:xfrm>
          <a:custGeom>
            <a:avLst/>
            <a:gdLst>
              <a:gd name="connsiteX0" fmla="*/ 0 w 8229600"/>
              <a:gd name="connsiteY0" fmla="*/ 0 h 1256062"/>
              <a:gd name="connsiteX1" fmla="*/ 8229600 w 8229600"/>
              <a:gd name="connsiteY1" fmla="*/ 0 h 1256062"/>
              <a:gd name="connsiteX2" fmla="*/ 8229600 w 8229600"/>
              <a:gd name="connsiteY2" fmla="*/ 1256062 h 1256062"/>
              <a:gd name="connsiteX3" fmla="*/ 0 w 8229600"/>
              <a:gd name="connsiteY3" fmla="*/ 1256062 h 1256062"/>
              <a:gd name="connsiteX4" fmla="*/ 0 w 8229600"/>
              <a:gd name="connsiteY4" fmla="*/ 0 h 1256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9600" h="1256062">
                <a:moveTo>
                  <a:pt x="0" y="0"/>
                </a:moveTo>
                <a:lnTo>
                  <a:pt x="8229600" y="0"/>
                </a:lnTo>
                <a:lnTo>
                  <a:pt x="8229600" y="1256062"/>
                </a:lnTo>
                <a:lnTo>
                  <a:pt x="0" y="125606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>
              <a:hueOff val="-9933876"/>
              <a:satOff val="39811"/>
              <a:lumOff val="8628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38708" tIns="604012" rIns="638708" bIns="170688" numCol="1" spcCol="1270" anchor="t" anchorCtr="0">
            <a:noAutofit/>
          </a:bodyPr>
          <a:lstStyle/>
          <a:p>
            <a:pPr marL="228600" lvl="1" indent="-228600" algn="l" defTabSz="10668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kumimoji="1" lang="en-US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ex.</a:t>
            </a:r>
            <a:r>
              <a:rPr kumimoji="1" lang="zh-TW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裝扮改變、天氣、語調等</a:t>
            </a:r>
            <a:r>
              <a:rPr kumimoji="1" lang="zh-TW" altLang="en-US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/>
                <a:ea typeface="微軟正黑體"/>
              </a:rPr>
              <a:t>。</a:t>
            </a:r>
            <a:endParaRPr kumimoji="1" lang="en-SG" sz="2400" b="1" kern="12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7" name="手繪多邊形 6"/>
          <p:cNvSpPr/>
          <p:nvPr/>
        </p:nvSpPr>
        <p:spPr>
          <a:xfrm>
            <a:off x="868680" y="1618857"/>
            <a:ext cx="7683014" cy="856080"/>
          </a:xfrm>
          <a:custGeom>
            <a:avLst/>
            <a:gdLst>
              <a:gd name="connsiteX0" fmla="*/ 0 w 7683014"/>
              <a:gd name="connsiteY0" fmla="*/ 142683 h 856080"/>
              <a:gd name="connsiteX1" fmla="*/ 142683 w 7683014"/>
              <a:gd name="connsiteY1" fmla="*/ 0 h 856080"/>
              <a:gd name="connsiteX2" fmla="*/ 7540331 w 7683014"/>
              <a:gd name="connsiteY2" fmla="*/ 0 h 856080"/>
              <a:gd name="connsiteX3" fmla="*/ 7683014 w 7683014"/>
              <a:gd name="connsiteY3" fmla="*/ 142683 h 856080"/>
              <a:gd name="connsiteX4" fmla="*/ 7683014 w 7683014"/>
              <a:gd name="connsiteY4" fmla="*/ 713397 h 856080"/>
              <a:gd name="connsiteX5" fmla="*/ 7540331 w 7683014"/>
              <a:gd name="connsiteY5" fmla="*/ 856080 h 856080"/>
              <a:gd name="connsiteX6" fmla="*/ 142683 w 7683014"/>
              <a:gd name="connsiteY6" fmla="*/ 856080 h 856080"/>
              <a:gd name="connsiteX7" fmla="*/ 0 w 7683014"/>
              <a:gd name="connsiteY7" fmla="*/ 713397 h 856080"/>
              <a:gd name="connsiteX8" fmla="*/ 0 w 7683014"/>
              <a:gd name="connsiteY8" fmla="*/ 142683 h 8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83014" h="856080">
                <a:moveTo>
                  <a:pt x="0" y="142683"/>
                </a:moveTo>
                <a:cubicBezTo>
                  <a:pt x="0" y="63881"/>
                  <a:pt x="63881" y="0"/>
                  <a:pt x="142683" y="0"/>
                </a:cubicBezTo>
                <a:lnTo>
                  <a:pt x="7540331" y="0"/>
                </a:lnTo>
                <a:cubicBezTo>
                  <a:pt x="7619133" y="0"/>
                  <a:pt x="7683014" y="63881"/>
                  <a:pt x="7683014" y="142683"/>
                </a:cubicBezTo>
                <a:lnTo>
                  <a:pt x="7683014" y="713397"/>
                </a:lnTo>
                <a:cubicBezTo>
                  <a:pt x="7683014" y="792199"/>
                  <a:pt x="7619133" y="856080"/>
                  <a:pt x="7540331" y="856080"/>
                </a:cubicBezTo>
                <a:lnTo>
                  <a:pt x="142683" y="856080"/>
                </a:lnTo>
                <a:cubicBezTo>
                  <a:pt x="63881" y="856080"/>
                  <a:pt x="0" y="792199"/>
                  <a:pt x="0" y="713397"/>
                </a:cubicBezTo>
                <a:lnTo>
                  <a:pt x="0" y="142683"/>
                </a:lnTo>
                <a:close/>
              </a:path>
            </a:pathLst>
          </a:custGeom>
          <a:ln>
            <a:solidFill>
              <a:srgbClr val="FFFFFF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9532" tIns="41790" rIns="259532" bIns="41790" numCol="1" spcCol="1270" anchor="ctr" anchorCtr="0">
            <a:noAutofit/>
          </a:bodyPr>
          <a:lstStyle/>
          <a:p>
            <a:pPr lvl="0" algn="l" defTabSz="1244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sz="2800" kern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記住對方姓名：迅速拉近彼此間的距離</a:t>
            </a:r>
            <a:endParaRPr lang="en-SG" sz="2800" kern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手繪多邊形 8"/>
          <p:cNvSpPr/>
          <p:nvPr/>
        </p:nvSpPr>
        <p:spPr>
          <a:xfrm>
            <a:off x="868680" y="4030497"/>
            <a:ext cx="7683014" cy="856080"/>
          </a:xfrm>
          <a:custGeom>
            <a:avLst/>
            <a:gdLst>
              <a:gd name="connsiteX0" fmla="*/ 0 w 7683014"/>
              <a:gd name="connsiteY0" fmla="*/ 142683 h 856080"/>
              <a:gd name="connsiteX1" fmla="*/ 142683 w 7683014"/>
              <a:gd name="connsiteY1" fmla="*/ 0 h 856080"/>
              <a:gd name="connsiteX2" fmla="*/ 7540331 w 7683014"/>
              <a:gd name="connsiteY2" fmla="*/ 0 h 856080"/>
              <a:gd name="connsiteX3" fmla="*/ 7683014 w 7683014"/>
              <a:gd name="connsiteY3" fmla="*/ 142683 h 856080"/>
              <a:gd name="connsiteX4" fmla="*/ 7683014 w 7683014"/>
              <a:gd name="connsiteY4" fmla="*/ 713397 h 856080"/>
              <a:gd name="connsiteX5" fmla="*/ 7540331 w 7683014"/>
              <a:gd name="connsiteY5" fmla="*/ 856080 h 856080"/>
              <a:gd name="connsiteX6" fmla="*/ 142683 w 7683014"/>
              <a:gd name="connsiteY6" fmla="*/ 856080 h 856080"/>
              <a:gd name="connsiteX7" fmla="*/ 0 w 7683014"/>
              <a:gd name="connsiteY7" fmla="*/ 713397 h 856080"/>
              <a:gd name="connsiteX8" fmla="*/ 0 w 7683014"/>
              <a:gd name="connsiteY8" fmla="*/ 142683 h 8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83014" h="856080">
                <a:moveTo>
                  <a:pt x="0" y="142683"/>
                </a:moveTo>
                <a:cubicBezTo>
                  <a:pt x="0" y="63881"/>
                  <a:pt x="63881" y="0"/>
                  <a:pt x="142683" y="0"/>
                </a:cubicBezTo>
                <a:lnTo>
                  <a:pt x="7540331" y="0"/>
                </a:lnTo>
                <a:cubicBezTo>
                  <a:pt x="7619133" y="0"/>
                  <a:pt x="7683014" y="63881"/>
                  <a:pt x="7683014" y="142683"/>
                </a:cubicBezTo>
                <a:lnTo>
                  <a:pt x="7683014" y="713397"/>
                </a:lnTo>
                <a:cubicBezTo>
                  <a:pt x="7683014" y="792199"/>
                  <a:pt x="7619133" y="856080"/>
                  <a:pt x="7540331" y="856080"/>
                </a:cubicBezTo>
                <a:lnTo>
                  <a:pt x="142683" y="856080"/>
                </a:lnTo>
                <a:cubicBezTo>
                  <a:pt x="63881" y="856080"/>
                  <a:pt x="0" y="792199"/>
                  <a:pt x="0" y="713397"/>
                </a:cubicBezTo>
                <a:lnTo>
                  <a:pt x="0" y="142683"/>
                </a:lnTo>
                <a:close/>
              </a:path>
            </a:pathLst>
          </a:custGeom>
          <a:ln>
            <a:solidFill>
              <a:srgbClr val="FFFFFF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0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9532" tIns="41790" rIns="259532" bIns="41790" numCol="1" spcCol="1270" anchor="ctr" anchorCtr="0">
            <a:noAutofit/>
          </a:bodyPr>
          <a:lstStyle/>
          <a:p>
            <a:pPr lvl="0" algn="l" defTabSz="1244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kern="1200" smtClean="0">
                <a:latin typeface="標楷體" panose="03000509000000000000" pitchFamily="65" charset="-120"/>
                <a:ea typeface="標楷體" panose="03000509000000000000" pitchFamily="65" charset="-120"/>
              </a:rPr>
              <a:t>注意小</a:t>
            </a:r>
            <a:r>
              <a:rPr lang="zh-TW" sz="2800" kern="1200" smtClean="0">
                <a:latin typeface="標楷體" panose="03000509000000000000" pitchFamily="65" charset="-120"/>
                <a:ea typeface="標楷體" panose="03000509000000000000" pitchFamily="65" charset="-120"/>
              </a:rPr>
              <a:t>細</a:t>
            </a:r>
            <a:r>
              <a:rPr lang="en-US" sz="2800" kern="1200" smtClean="0">
                <a:latin typeface="標楷體" panose="03000509000000000000" pitchFamily="65" charset="-120"/>
                <a:ea typeface="標楷體" panose="03000509000000000000" pitchFamily="65" charset="-120"/>
              </a:rPr>
              <a:t>節：創造更多話題</a:t>
            </a:r>
            <a:r>
              <a:rPr lang="zh-TW" sz="2800" kern="120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的機會</a:t>
            </a:r>
            <a:endParaRPr lang="en-SG" sz="2800" kern="12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6222344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8" grpId="0" animBg="1"/>
      <p:bldP spid="7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溝通的技巧</a:t>
            </a:r>
            <a:r>
              <a:rPr kumimoji="1" lang="en-US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(</a:t>
            </a:r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統整</a:t>
            </a:r>
            <a:r>
              <a:rPr kumimoji="1" lang="en-US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)</a:t>
            </a:r>
            <a:endParaRPr kumimoji="1" lang="zh-TW" altLang="en-US" b="1" dirty="0">
              <a:ln w="900" cmpd="sng">
                <a:solidFill>
                  <a:schemeClr val="accent3">
                    <a:lumMod val="50000"/>
                    <a:alpha val="55000"/>
                  </a:schemeClr>
                </a:solidFill>
                <a:prstDash val="solid"/>
              </a:ln>
              <a:gradFill>
                <a:gsLst>
                  <a:gs pos="29000">
                    <a:schemeClr val="bg1"/>
                  </a:gs>
                  <a:gs pos="66000">
                    <a:srgbClr val="D4F852"/>
                  </a:gs>
                  <a:gs pos="92000">
                    <a:srgbClr val="6BAE12"/>
                  </a:gs>
                </a:gsLst>
                <a:lin ang="5400000" scaled="0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60000" endA="900" endPos="60000" dist="29997" dir="5400000" sy="-100000" algn="bl" rotWithShape="0"/>
              </a:effectLst>
              <a:latin typeface="華康新特圓體(P)" panose="020F0900000000000000" pitchFamily="34" charset="-120"/>
              <a:ea typeface="華康新特圓體(P)" panose="020F0900000000000000" pitchFamily="34" charset="-120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808" cy="5069160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語言技巧</a:t>
            </a: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非語言技巧</a:t>
            </a: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我訊息</a:t>
            </a: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SOLER</a:t>
            </a: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原則</a:t>
            </a: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傾聽技巧</a:t>
            </a:r>
            <a:r>
              <a:rPr kumimoji="1"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積極</a:t>
            </a:r>
            <a:r>
              <a:rPr kumimoji="1"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消極</a:t>
            </a:r>
            <a:r>
              <a:rPr kumimoji="1"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反應技巧</a:t>
            </a: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4849688" y="1600200"/>
            <a:ext cx="4114800" cy="506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  <a:defRPr kumimoji="1" sz="2400" b="1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zh-TW" altLang="zh-TW" dirty="0"/>
              <a:t>展現同理心</a:t>
            </a:r>
            <a:endParaRPr lang="en-US" altLang="zh-TW" dirty="0"/>
          </a:p>
          <a:p>
            <a:r>
              <a:rPr lang="zh-TW" altLang="zh-TW" dirty="0"/>
              <a:t>培養幽默感</a:t>
            </a:r>
          </a:p>
          <a:p>
            <a:r>
              <a:rPr lang="zh-TW" altLang="zh-TW" dirty="0"/>
              <a:t>讚美對方</a:t>
            </a:r>
            <a:endParaRPr lang="en-US" altLang="zh-TW" dirty="0"/>
          </a:p>
          <a:p>
            <a:r>
              <a:rPr lang="zh-TW" altLang="zh-TW" dirty="0"/>
              <a:t>記住對方姓名</a:t>
            </a:r>
            <a:endParaRPr lang="en-US" altLang="zh-TW" dirty="0"/>
          </a:p>
          <a:p>
            <a:r>
              <a:rPr lang="en-US" altLang="zh-TW" dirty="0" err="1"/>
              <a:t>注意小</a:t>
            </a:r>
            <a:r>
              <a:rPr lang="zh-TW" altLang="en-US" dirty="0"/>
              <a:t>細</a:t>
            </a:r>
            <a:r>
              <a:rPr lang="en-US" altLang="zh-TW" dirty="0"/>
              <a:t>節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552117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熱線你我他，溝通不斷線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好的溝通</a:t>
            </a: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有效傳達訊息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雙向互動獲取相同的資訊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提升自我信心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增進人際關係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41148245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避免誤會發生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使用一致的語言及非語言傳達訊息</a:t>
            </a: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具體說明狀況</a:t>
            </a: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提出問題</a:t>
            </a: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重述</a:t>
            </a: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橢圓形圖說文字 4"/>
          <p:cNvSpPr/>
          <p:nvPr/>
        </p:nvSpPr>
        <p:spPr>
          <a:xfrm flipH="1">
            <a:off x="5004048" y="1988840"/>
            <a:ext cx="3672408" cy="2088232"/>
          </a:xfrm>
          <a:prstGeom prst="wedgeEllipseCallout">
            <a:avLst>
              <a:gd name="adj1" fmla="val 40435"/>
              <a:gd name="adj2" fmla="val 5120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zh-TW" altLang="en-US" sz="2400" b="1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如果溝通不良，會發生甚麼事情？又該要怎麼辦呢？</a:t>
            </a:r>
          </a:p>
        </p:txBody>
      </p:sp>
      <p:pic>
        <p:nvPicPr>
          <p:cNvPr id="7" name="Picture 2" descr="D:\Tammy品味傳播\2014\bg\blue_img0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831" y="3356992"/>
            <a:ext cx="3651605" cy="32614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8606890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避免誤會發生</a:t>
            </a:r>
            <a:r>
              <a:rPr kumimoji="1" lang="en-US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-</a:t>
            </a:r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一致的語言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使用一致的語言及非語言傳達訊息</a:t>
            </a:r>
          </a:p>
          <a:p>
            <a:pPr lvl="1"/>
            <a:r>
              <a:rPr kumimoji="1" lang="en-US" altLang="zh-TW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聲調、表情、姿勢等和語言同等重要，因此在說話時，宜注重兩者的一致性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lvl="1"/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[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例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]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我好開心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(ex.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笑容、語調高昂、手舞足蹈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[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例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]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我好難過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(ex.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哭泣、語氣低沉、無精打采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endParaRPr lang="en-US" altLang="zh-TW" dirty="0"/>
          </a:p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9580401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避免誤會發生</a:t>
            </a:r>
            <a:r>
              <a:rPr kumimoji="1" lang="en-US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-</a:t>
            </a:r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具體說明狀況</a:t>
            </a:r>
          </a:p>
        </p:txBody>
      </p:sp>
      <p:sp>
        <p:nvSpPr>
          <p:cNvPr id="4" name="內容版面配置區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具體說明狀況</a:t>
            </a: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en-US" altLang="zh-TW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說話要具體，含糊不清的內容會讓聽者費神猜測說者心思，如此容易造成誤解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lvl="1"/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可善用「我訊息」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[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例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]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周四下午見！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如果你要和朋友約周四下午見，該怎麼說？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[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例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]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小美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放學後有空嗎？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小南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要做甚麼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小美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沒什麼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小美很想要小南陪伴她，但她要如何描述，才能讓小南清楚她的需求？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6927319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b="1" dirty="0" smtClean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課程目標</a:t>
            </a:r>
            <a:endParaRPr kumimoji="1" lang="zh-TW" altLang="en-US" b="1" dirty="0">
              <a:ln w="900" cmpd="sng">
                <a:solidFill>
                  <a:schemeClr val="accent3">
                    <a:lumMod val="50000"/>
                    <a:alpha val="55000"/>
                  </a:schemeClr>
                </a:solidFill>
                <a:prstDash val="solid"/>
              </a:ln>
              <a:gradFill>
                <a:gsLst>
                  <a:gs pos="29000">
                    <a:schemeClr val="bg1"/>
                  </a:gs>
                  <a:gs pos="66000">
                    <a:srgbClr val="D4F852"/>
                  </a:gs>
                  <a:gs pos="92000">
                    <a:srgbClr val="6BAE12"/>
                  </a:gs>
                </a:gsLst>
                <a:lin ang="5400000" scaled="0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60000" endA="900" endPos="60000" dist="29997" dir="5400000" sy="-100000" algn="bl" rotWithShape="0"/>
              </a:effectLst>
              <a:latin typeface="華康新特圓體(P)" panose="020F0900000000000000" pitchFamily="34" charset="-120"/>
              <a:ea typeface="華康新特圓體(P)" panose="020F0900000000000000" pitchFamily="34" charset="-120"/>
              <a:cs typeface="+mn-cs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810000" y="1782000"/>
            <a:ext cx="360236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4F841A"/>
              </a:buClr>
              <a:buFont typeface="Wingdings" panose="05000000000000000000" pitchFamily="2" charset="2"/>
              <a:buChar char="l"/>
            </a:pPr>
            <a:r>
              <a:rPr lang="zh-TW" altLang="zh-TW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瞭解溝通的意義。</a:t>
            </a:r>
            <a:endParaRPr kumimoji="1" lang="en-US" altLang="zh-TW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827584" y="2412000"/>
            <a:ext cx="3312368" cy="6840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4F841A"/>
              </a:buClr>
              <a:buFont typeface="Wingdings" panose="05000000000000000000" pitchFamily="2" charset="2"/>
              <a:buChar char="l"/>
            </a:pPr>
            <a:r>
              <a:rPr lang="zh-TW" altLang="zh-TW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瞭解溝通的要素。</a:t>
            </a: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817240" y="3015877"/>
            <a:ext cx="3898776" cy="701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4F841A"/>
              </a:buClr>
              <a:buFont typeface="Wingdings" panose="05000000000000000000" pitchFamily="2" charset="2"/>
              <a:buChar char="l"/>
            </a:pPr>
            <a:r>
              <a:rPr lang="zh-TW" altLang="zh-TW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知道各種溝通的技巧。</a:t>
            </a:r>
            <a:endParaRPr lang="en-US" altLang="zh-TW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796752" y="3636000"/>
            <a:ext cx="4423320" cy="701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4F841A"/>
              </a:buClr>
              <a:buFont typeface="Wingdings" panose="05000000000000000000" pitchFamily="2" charset="2"/>
              <a:buChar char="l"/>
            </a:pPr>
            <a:r>
              <a:rPr lang="zh-TW" altLang="zh-TW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願意改善自己的溝通方式。</a:t>
            </a:r>
            <a:endParaRPr lang="en-US" altLang="zh-TW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827584" y="4258015"/>
            <a:ext cx="4927376" cy="82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4F841A"/>
              </a:buClr>
              <a:buFont typeface="Wingdings" panose="05000000000000000000" pitchFamily="2" charset="2"/>
              <a:buChar char="l"/>
            </a:pPr>
            <a:r>
              <a:rPr lang="zh-TW" altLang="zh-TW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能運用各種溝通技巧進行溝通。</a:t>
            </a:r>
            <a:endParaRPr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2985045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避免誤會發生</a:t>
            </a:r>
            <a:r>
              <a:rPr kumimoji="1" lang="en-US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-</a:t>
            </a:r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提出問題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提出問題</a:t>
            </a: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en-US" altLang="zh-TW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針對不清楚的地方，不論是聽者或說者都可以提出問題，降低誤會及衝突的發生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kumimoji="1" lang="zh-TW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[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例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]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我不清楚耶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你能不能再重複一次？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9775193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避免誤會發生</a:t>
            </a:r>
            <a:r>
              <a:rPr kumimoji="1" lang="en-US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-</a:t>
            </a:r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重述</a:t>
            </a:r>
            <a:endParaRPr kumimoji="1" lang="en-US" altLang="zh-TW" b="1" dirty="0">
              <a:ln w="900" cmpd="sng">
                <a:solidFill>
                  <a:schemeClr val="accent3">
                    <a:lumMod val="50000"/>
                    <a:alpha val="55000"/>
                  </a:schemeClr>
                </a:solidFill>
                <a:prstDash val="solid"/>
              </a:ln>
              <a:gradFill>
                <a:gsLst>
                  <a:gs pos="29000">
                    <a:schemeClr val="bg1"/>
                  </a:gs>
                  <a:gs pos="66000">
                    <a:srgbClr val="D4F852"/>
                  </a:gs>
                  <a:gs pos="92000">
                    <a:srgbClr val="6BAE12"/>
                  </a:gs>
                </a:gsLst>
                <a:lin ang="5400000" scaled="0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60000" endA="900" endPos="60000" dist="29997" dir="5400000" sy="-100000" algn="bl" rotWithShape="0"/>
              </a:effectLst>
              <a:latin typeface="華康新特圓體(P)" panose="020F0900000000000000" pitchFamily="34" charset="-120"/>
              <a:ea typeface="華康新特圓體(P)" panose="020F0900000000000000" pitchFamily="34" charset="-120"/>
              <a:cs typeface="+mn-cs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重述</a:t>
            </a: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en-US" altLang="zh-TW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將對話內容重述一次，確定聽者瞭解自己的意思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另外也可請聽者重複一次。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[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例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]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我想知道你有沒有聽懂我說的話，可不可以請你重複一次？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lang="en-US" altLang="zh-TW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7696338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「</a:t>
            </a:r>
            <a:r>
              <a:rPr kumimoji="1" lang="zh-TW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戲中有話，話中有戲</a:t>
            </a:r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」規則</a:t>
            </a:r>
            <a:endParaRPr kumimoji="1" lang="en-US" altLang="zh-TW" b="1" dirty="0">
              <a:ln w="900" cmpd="sng">
                <a:solidFill>
                  <a:schemeClr val="accent3">
                    <a:lumMod val="50000"/>
                    <a:alpha val="55000"/>
                  </a:schemeClr>
                </a:solidFill>
                <a:prstDash val="solid"/>
              </a:ln>
              <a:gradFill>
                <a:gsLst>
                  <a:gs pos="29000">
                    <a:schemeClr val="bg1"/>
                  </a:gs>
                  <a:gs pos="66000">
                    <a:srgbClr val="D4F852"/>
                  </a:gs>
                  <a:gs pos="92000">
                    <a:srgbClr val="6BAE12"/>
                  </a:gs>
                </a:gsLst>
                <a:lin ang="5400000" scaled="0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60000" endA="900" endPos="60000" dist="29997" dir="5400000" sy="-100000" algn="bl" rotWithShape="0"/>
              </a:effectLst>
              <a:latin typeface="華康新特圓體(P)" panose="020F0900000000000000" pitchFamily="34" charset="-120"/>
              <a:ea typeface="華康新特圓體(P)" panose="020F0900000000000000" pitchFamily="34" charset="-120"/>
              <a:cs typeface="+mn-cs"/>
            </a:endParaRP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共三個情境</a:t>
            </a:r>
            <a:r>
              <a:rPr kumimoji="1"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各組派一人抽取一個情境</a:t>
            </a:r>
            <a:r>
              <a:rPr kumimoji="1"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討論內容</a:t>
            </a:r>
            <a:r>
              <a:rPr kumimoji="1"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(5min)</a:t>
            </a:r>
          </a:p>
          <a:p>
            <a:pPr lvl="1"/>
            <a:r>
              <a:rPr kumimoji="1" lang="en-US" altLang="zh-TW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誤會發生的可能原因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kumimoji="1" lang="en-US" altLang="zh-TW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應具體表達的觀點</a:t>
            </a:r>
          </a:p>
          <a:p>
            <a:pPr lvl="1"/>
            <a:r>
              <a:rPr kumimoji="1" lang="en-US" altLang="zh-TW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可使用的溝通技巧</a:t>
            </a:r>
          </a:p>
          <a:p>
            <a:pPr lvl="1"/>
            <a:r>
              <a:rPr kumimoji="1" lang="en-US" altLang="zh-TW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戲劇呈現方式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完成學習單</a:t>
            </a: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呈現小戲劇</a:t>
            </a:r>
            <a:r>
              <a:rPr kumimoji="1" lang="en-US" altLang="zh-TW" sz="24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(1~2min</a:t>
            </a:r>
            <a:r>
              <a:rPr kumimoji="1"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每個人皆要上台，且至少要說到一句</a:t>
            </a:r>
            <a:r>
              <a:rPr kumimoji="1" lang="zh-TW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台詞</a:t>
            </a:r>
            <a:r>
              <a:rPr kumimoji="1" lang="zh-TW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/>
                <a:ea typeface="微軟正黑體"/>
              </a:rPr>
              <a:t>。</a:t>
            </a:r>
            <a:endParaRPr kumimoji="1" lang="zh-TW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9" name="群組 8"/>
          <p:cNvGrpSpPr/>
          <p:nvPr/>
        </p:nvGrpSpPr>
        <p:grpSpPr>
          <a:xfrm>
            <a:off x="5076056" y="3165807"/>
            <a:ext cx="3600400" cy="1392153"/>
            <a:chOff x="5652120" y="2780928"/>
            <a:chExt cx="3600400" cy="892552"/>
          </a:xfrm>
        </p:grpSpPr>
        <p:sp>
          <p:nvSpPr>
            <p:cNvPr id="10" name="文字方塊 9"/>
            <p:cNvSpPr txBox="1"/>
            <p:nvPr>
              <p:custDataLst>
                <p:tags r:id="rId2"/>
              </p:custDataLst>
            </p:nvPr>
          </p:nvSpPr>
          <p:spPr>
            <a:xfrm>
              <a:off x="5760640" y="2811169"/>
              <a:ext cx="3491880" cy="769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TW" altLang="en-US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各組要有：</a:t>
              </a:r>
              <a:endPara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kumimoji="1" lang="en-US" altLang="zh-TW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(1)</a:t>
              </a:r>
              <a:r>
                <a:rPr kumimoji="1" lang="zh-TW" altLang="en-US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一名同學帶領討論</a:t>
              </a:r>
              <a:endPara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kumimoji="1" lang="en-US" altLang="zh-TW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(2)</a:t>
              </a:r>
              <a:r>
                <a:rPr kumimoji="1" lang="zh-TW" altLang="en-US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一名做紀錄</a:t>
              </a:r>
            </a:p>
          </p:txBody>
        </p:sp>
        <p:sp>
          <p:nvSpPr>
            <p:cNvPr id="11" name="矩形圖說文字 10"/>
            <p:cNvSpPr/>
            <p:nvPr/>
          </p:nvSpPr>
          <p:spPr>
            <a:xfrm>
              <a:off x="5652120" y="2780928"/>
              <a:ext cx="3384376" cy="892552"/>
            </a:xfrm>
            <a:prstGeom prst="wedgeRectCallout">
              <a:avLst>
                <a:gd name="adj1" fmla="val -68565"/>
                <a:gd name="adj2" fmla="val 7453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custDataLst>
      <p:tags r:id="rId1"/>
    </p:custDataLst>
    <p:extLst>
      <p:ext uri="{BB962C8B-B14F-4D97-AF65-F5344CB8AC3E}">
        <p14:creationId xmlns="" xmlns:p14="http://schemas.microsoft.com/office/powerpoint/2010/main" val="9426371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戲中有話，話中有戲</a:t>
            </a:r>
            <a:r>
              <a:rPr kumimoji="1" lang="en-US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-</a:t>
            </a:r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情境一</a:t>
            </a:r>
            <a:endParaRPr kumimoji="1" lang="en-US" altLang="zh-TW" b="1" dirty="0">
              <a:ln w="900" cmpd="sng">
                <a:solidFill>
                  <a:schemeClr val="accent3">
                    <a:lumMod val="50000"/>
                    <a:alpha val="55000"/>
                  </a:schemeClr>
                </a:solidFill>
                <a:prstDash val="solid"/>
              </a:ln>
              <a:gradFill>
                <a:gsLst>
                  <a:gs pos="29000">
                    <a:schemeClr val="bg1"/>
                  </a:gs>
                  <a:gs pos="66000">
                    <a:srgbClr val="D4F852"/>
                  </a:gs>
                  <a:gs pos="92000">
                    <a:srgbClr val="6BAE12"/>
                  </a:gs>
                </a:gsLst>
                <a:lin ang="5400000" scaled="0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60000" endA="900" endPos="60000" dist="29997" dir="5400000" sy="-100000" algn="bl" rotWithShape="0"/>
              </a:effectLst>
              <a:latin typeface="華康新特圓體(P)" panose="020F0900000000000000" pitchFamily="34" charset="-120"/>
              <a:ea typeface="華康新特圓體(P)" panose="020F0900000000000000" pitchFamily="34" charset="-120"/>
              <a:cs typeface="+mn-cs"/>
            </a:endParaRPr>
          </a:p>
        </p:txBody>
      </p:sp>
      <p:sp>
        <p:nvSpPr>
          <p:cNvPr id="5" name="內容版面配置區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None/>
            </a:pPr>
            <a:r>
              <a:rPr kumimoji="1" lang="en-US" altLang="zh-TW" sz="2400" b="1" dirty="0">
                <a:solidFill>
                  <a:srgbClr val="FF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kumimoji="1" lang="zh-TW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期五又即將來到，為一同共度這美好的周末，大仁跟又青約好周五晚上七點要一起去看電影。不過在看電影之前，他們決定要一同共進晚餐，因此相約在電影院斜對面的速食店。當天晚上，大仁在肯○基等了很久，點的炸雞薯條都吃完了卻仍不見又青的出現。於是他想，又青一定是工作太忙忘記了今天的約會，或是路上塞車來不及趕到。在此同時，苦苦等在麥○勞前的又青開始胡思亂想，心裡覺得非常失望，大仁不來就算了，竟然連一通電話都沒打…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1640456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戲中有話，話中有戲</a:t>
            </a:r>
            <a:r>
              <a:rPr kumimoji="1" lang="en-US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-</a:t>
            </a:r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情境二</a:t>
            </a:r>
            <a:endParaRPr kumimoji="1" lang="en-US" altLang="zh-TW" b="1" dirty="0">
              <a:ln w="900" cmpd="sng">
                <a:solidFill>
                  <a:schemeClr val="accent3">
                    <a:lumMod val="50000"/>
                    <a:alpha val="55000"/>
                  </a:schemeClr>
                </a:solidFill>
                <a:prstDash val="solid"/>
              </a:ln>
              <a:gradFill>
                <a:gsLst>
                  <a:gs pos="29000">
                    <a:schemeClr val="bg1"/>
                  </a:gs>
                  <a:gs pos="66000">
                    <a:srgbClr val="D4F852"/>
                  </a:gs>
                  <a:gs pos="92000">
                    <a:srgbClr val="6BAE12"/>
                  </a:gs>
                </a:gsLst>
                <a:lin ang="5400000" scaled="0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60000" endA="900" endPos="60000" dist="29997" dir="5400000" sy="-100000" algn="bl" rotWithShape="0"/>
              </a:effectLst>
              <a:latin typeface="華康新特圓體(P)" panose="020F0900000000000000" pitchFamily="34" charset="-120"/>
              <a:ea typeface="華康新特圓體(P)" panose="020F0900000000000000" pitchFamily="34" charset="-120"/>
              <a:cs typeface="+mn-cs"/>
            </a:endParaRPr>
          </a:p>
        </p:txBody>
      </p:sp>
      <p:sp>
        <p:nvSpPr>
          <p:cNvPr id="5" name="內容版面配置區 3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None/>
            </a:pPr>
            <a:r>
              <a:rPr kumimoji="1" lang="zh-TW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一年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</a:t>
            </a:r>
            <a:r>
              <a:rPr kumimoji="1" lang="zh-TW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班為慶祝全班在大隊接力同心協力，拔得頭籌，特地訂了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pizza</a:t>
            </a:r>
            <a:r>
              <a:rPr kumimoji="1" lang="zh-TW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同歡。大雄看著忙進忙出的班長胖虎，未能歇息品嘗美食，特地用衛生紙包了幾片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pizza</a:t>
            </a:r>
            <a:r>
              <a:rPr kumimoji="1" lang="zh-TW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放在胖虎凌亂的桌上。過了幾分鐘，只見胖虎氣沖沖地跑過來，跟大雄理論：「為什麼你要在我桌上放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pizza</a:t>
            </a:r>
            <a:r>
              <a:rPr kumimoji="1" lang="zh-TW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，難道你不知道螞蟻會爬上去嗎？」起初大雄只是好意，但未料胖虎竟然會這樣質疑他，於是兩人就吵起來了！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9052470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戲中有話，話中有戲</a:t>
            </a:r>
            <a:r>
              <a:rPr kumimoji="1" lang="en-US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-</a:t>
            </a:r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情境三</a:t>
            </a:r>
            <a:endParaRPr kumimoji="1" lang="en-US" altLang="zh-TW" b="1" dirty="0">
              <a:ln w="900" cmpd="sng">
                <a:solidFill>
                  <a:schemeClr val="accent3">
                    <a:lumMod val="50000"/>
                    <a:alpha val="55000"/>
                  </a:schemeClr>
                </a:solidFill>
                <a:prstDash val="solid"/>
              </a:ln>
              <a:gradFill>
                <a:gsLst>
                  <a:gs pos="29000">
                    <a:schemeClr val="bg1"/>
                  </a:gs>
                  <a:gs pos="66000">
                    <a:srgbClr val="D4F852"/>
                  </a:gs>
                  <a:gs pos="92000">
                    <a:srgbClr val="6BAE12"/>
                  </a:gs>
                </a:gsLst>
                <a:lin ang="5400000" scaled="0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60000" endA="900" endPos="60000" dist="29997" dir="5400000" sy="-100000" algn="bl" rotWithShape="0"/>
              </a:effectLst>
              <a:latin typeface="華康新特圓體(P)" panose="020F0900000000000000" pitchFamily="34" charset="-120"/>
              <a:ea typeface="華康新特圓體(P)" panose="020F0900000000000000" pitchFamily="34" charset="-120"/>
              <a:cs typeface="+mn-cs"/>
            </a:endParaRPr>
          </a:p>
        </p:txBody>
      </p:sp>
      <p:sp>
        <p:nvSpPr>
          <p:cNvPr id="5" name="內容版面配置區 3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None/>
            </a:pPr>
            <a:r>
              <a:rPr kumimoji="1" lang="en-US" altLang="zh-TW" sz="2400" b="1" dirty="0">
                <a:solidFill>
                  <a:srgbClr val="FF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kumimoji="1" lang="zh-TW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老皮是一個在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7-11</a:t>
            </a:r>
            <a:r>
              <a:rPr kumimoji="1" lang="zh-TW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打工的工讀生。一日，店長吩咐他到倉庫裡搬出兩箱飲料，但因為當時的他正忙著弄關東煮，所以他請另外一名工讀生阿寶幫忙。過了兩個小時，只見店長氣沖沖地跑到老皮面前指責他，未履行搬飲料出來的任務。直到那時候，老皮才發現原來阿寶非但沒有幫他，而且他也早已下班。面對生氣的店長，老皮不斷解釋是阿寶沒有去搬飲料，但萬萬沒想到，此舉更是讓店長氣憤，最後老皮不僅丟了他的工作，更和好朋友阿寶絕交了！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5748433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D:\Tammy品味傳播\2014\P1_07\blue_img09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620" y="1196752"/>
            <a:ext cx="7092788" cy="531959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「溝」手搶「通」</a:t>
            </a:r>
          </a:p>
        </p:txBody>
      </p:sp>
      <p:sp>
        <p:nvSpPr>
          <p:cNvPr id="16" name="文字方塊 15"/>
          <p:cNvSpPr txBox="1"/>
          <p:nvPr/>
        </p:nvSpPr>
        <p:spPr>
          <a:xfrm>
            <a:off x="3239852" y="2236802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溝通的</a:t>
            </a:r>
            <a:r>
              <a:rPr kumimoji="1" lang="zh-TW" altLang="en-US" sz="2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意義</a:t>
            </a:r>
            <a:endParaRPr kumimoji="1" lang="en-US" altLang="zh-TW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5616116" y="2636912"/>
            <a:ext cx="1467068" cy="428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</a:pPr>
            <a:r>
              <a:rPr kumimoji="1"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溝通的方式</a:t>
            </a:r>
            <a:endParaRPr kumimoji="1" lang="en-US" altLang="zh-TW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4653104" y="4842088"/>
            <a:ext cx="1467068" cy="428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</a:pPr>
            <a:r>
              <a:rPr kumimoji="1"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溝通的技巧</a:t>
            </a:r>
            <a:endParaRPr kumimoji="1" lang="en-US" altLang="zh-TW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1799692" y="4360520"/>
            <a:ext cx="1723549" cy="428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</a:pPr>
            <a:r>
              <a:rPr kumimoji="1" lang="zh-TW" altLang="en-US" sz="2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避免誤會發生</a:t>
            </a:r>
            <a:endParaRPr kumimoji="1" lang="zh-TW" altLang="en-US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3749746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結語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「一個人必須知道該說什麼，一個人必須知道什麼時候說，一個人必須知道對誰說，一個人必須知道怎麼說。」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─現代管理之父德魯克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擁有良好的溝通即可創造良好的人際關係，邁向成功</a:t>
            </a:r>
            <a:r>
              <a:rPr kumimoji="1" lang="zh-TW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康莊大道</a:t>
            </a:r>
            <a:r>
              <a:rPr kumimoji="1" lang="zh-TW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/>
                <a:ea typeface="微軟正黑體"/>
              </a:rPr>
              <a:t>。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122" name="Picture 2" descr="D:\Tammy品味傳播\2014\p1_05\hear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00356"/>
            <a:ext cx="3416300" cy="23241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050682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為什麼要溝通？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buClr>
                <a:srgbClr val="4F841A"/>
              </a:buClr>
              <a:buFont typeface="Wingdings" panose="05000000000000000000" pitchFamily="2" charset="2"/>
              <a:buChar char="l"/>
            </a:pP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傳達自己的想法與立場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>
                <a:srgbClr val="4F841A"/>
              </a:buClr>
              <a:buFont typeface="Wingdings" panose="05000000000000000000" pitchFamily="2" charset="2"/>
              <a:buChar char="l"/>
            </a:pP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獲取、交換不同資訊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意見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>
                <a:srgbClr val="4F841A"/>
              </a:buClr>
              <a:buFont typeface="Wingdings" panose="05000000000000000000" pitchFamily="2" charset="2"/>
              <a:buChar char="l"/>
            </a:pP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滿足情感需求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>
                <a:srgbClr val="4F841A"/>
              </a:buClr>
              <a:buFont typeface="Wingdings" panose="05000000000000000000" pitchFamily="2" charset="2"/>
              <a:buChar char="l"/>
            </a:pP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提升工作效率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成效  </a:t>
            </a:r>
          </a:p>
          <a:p>
            <a:pPr>
              <a:lnSpc>
                <a:spcPct val="150000"/>
              </a:lnSpc>
              <a:buClr>
                <a:srgbClr val="4F841A"/>
              </a:buClr>
              <a:buFont typeface="Wingdings" panose="05000000000000000000" pitchFamily="2" charset="2"/>
              <a:buChar char="l"/>
            </a:pPr>
            <a:r>
              <a:rPr kumimoji="1"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試圖影響他人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>
                <a:srgbClr val="4F841A"/>
              </a:buClr>
              <a:buFont typeface="Wingdings" panose="05000000000000000000" pitchFamily="2" charset="2"/>
              <a:buChar char="l"/>
            </a:pP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……</a:t>
            </a:r>
            <a:endParaRPr kumimoji="1" lang="zh-TW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>
                <a:srgbClr val="4F841A"/>
              </a:buClr>
              <a:buFont typeface="Wingdings" panose="05000000000000000000" pitchFamily="2" charset="2"/>
              <a:buChar char="l"/>
            </a:pPr>
            <a:endParaRPr kumimoji="1" lang="zh-TW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Picture 2" descr="D:\Tammy品味傳播\2014\P1_07\hand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332" y="1988840"/>
            <a:ext cx="3594100" cy="35941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14978342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溝通的方式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6792"/>
          </a:xfrm>
        </p:spPr>
        <p:txBody>
          <a:bodyPr>
            <a:normAutofit/>
          </a:bodyPr>
          <a:lstStyle/>
          <a:p>
            <a:pPr>
              <a:buClr>
                <a:srgbClr val="4F841A"/>
              </a:buClr>
              <a:buFont typeface="Wingdings" panose="05000000000000000000" pitchFamily="2" charset="2"/>
              <a:buChar char="l"/>
            </a:pPr>
            <a:r>
              <a:rPr kumimoji="1" lang="zh-TW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人際溝通的</a:t>
            </a:r>
            <a:r>
              <a:rPr kumimoji="1" lang="zh-TW" altLang="zh-TW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過程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kumimoji="1" lang="zh-TW" altLang="zh-TW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</a:t>
            </a:r>
            <a:r>
              <a:rPr kumimoji="1" lang="zh-TW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藉由語言和非語言兩種方式進行，其中語言約占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20%</a:t>
            </a:r>
            <a:r>
              <a:rPr kumimoji="1" lang="zh-TW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，非語言約占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80%</a:t>
            </a:r>
            <a:r>
              <a:rPr kumimoji="1" lang="zh-TW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kumimoji="1" lang="en-US" altLang="zh-TW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直線接點 4"/>
          <p:cNvSpPr/>
          <p:nvPr/>
        </p:nvSpPr>
        <p:spPr>
          <a:xfrm>
            <a:off x="467544" y="3140968"/>
            <a:ext cx="8352928" cy="0"/>
          </a:xfrm>
          <a:prstGeom prst="line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6" name="手繪多邊形 5"/>
          <p:cNvSpPr/>
          <p:nvPr/>
        </p:nvSpPr>
        <p:spPr>
          <a:xfrm>
            <a:off x="467544" y="3140968"/>
            <a:ext cx="1670585" cy="1578893"/>
          </a:xfrm>
          <a:custGeom>
            <a:avLst/>
            <a:gdLst>
              <a:gd name="connsiteX0" fmla="*/ 0 w 1670585"/>
              <a:gd name="connsiteY0" fmla="*/ 0 h 1578893"/>
              <a:gd name="connsiteX1" fmla="*/ 1670585 w 1670585"/>
              <a:gd name="connsiteY1" fmla="*/ 0 h 1578893"/>
              <a:gd name="connsiteX2" fmla="*/ 1670585 w 1670585"/>
              <a:gd name="connsiteY2" fmla="*/ 1578893 h 1578893"/>
              <a:gd name="connsiteX3" fmla="*/ 0 w 1670585"/>
              <a:gd name="connsiteY3" fmla="*/ 1578893 h 1578893"/>
              <a:gd name="connsiteX4" fmla="*/ 0 w 1670585"/>
              <a:gd name="connsiteY4" fmla="*/ 0 h 1578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0585" h="1578893">
                <a:moveTo>
                  <a:pt x="0" y="0"/>
                </a:moveTo>
                <a:lnTo>
                  <a:pt x="1670585" y="0"/>
                </a:lnTo>
                <a:lnTo>
                  <a:pt x="1670585" y="1578893"/>
                </a:lnTo>
                <a:lnTo>
                  <a:pt x="0" y="157889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lvl="0" algn="ctr" defTabSz="1244600" rtl="0">
              <a:lnSpc>
                <a:spcPts val="336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zh-TW" sz="2800" b="1" kern="12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語言式</a:t>
            </a:r>
            <a:endParaRPr kumimoji="1" lang="en-US" altLang="zh-TW" sz="2800" b="1" kern="12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lvl="0" algn="ctr" defTabSz="1244600" rtl="0">
              <a:lnSpc>
                <a:spcPts val="336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zh-TW" sz="2800" b="1" kern="12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溝通</a:t>
            </a:r>
            <a:endParaRPr kumimoji="1" lang="en-SG" sz="2800" b="1" kern="12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7" name="手繪多邊形 6"/>
          <p:cNvSpPr/>
          <p:nvPr/>
        </p:nvSpPr>
        <p:spPr>
          <a:xfrm>
            <a:off x="2263423" y="3212665"/>
            <a:ext cx="6557048" cy="1433956"/>
          </a:xfrm>
          <a:custGeom>
            <a:avLst/>
            <a:gdLst>
              <a:gd name="connsiteX0" fmla="*/ 0 w 6557048"/>
              <a:gd name="connsiteY0" fmla="*/ 0 h 1433956"/>
              <a:gd name="connsiteX1" fmla="*/ 6557048 w 6557048"/>
              <a:gd name="connsiteY1" fmla="*/ 0 h 1433956"/>
              <a:gd name="connsiteX2" fmla="*/ 6557048 w 6557048"/>
              <a:gd name="connsiteY2" fmla="*/ 1433956 h 1433956"/>
              <a:gd name="connsiteX3" fmla="*/ 0 w 6557048"/>
              <a:gd name="connsiteY3" fmla="*/ 1433956 h 1433956"/>
              <a:gd name="connsiteX4" fmla="*/ 0 w 6557048"/>
              <a:gd name="connsiteY4" fmla="*/ 0 h 1433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57048" h="1433956">
                <a:moveTo>
                  <a:pt x="0" y="0"/>
                </a:moveTo>
                <a:lnTo>
                  <a:pt x="6557048" y="0"/>
                </a:lnTo>
                <a:lnTo>
                  <a:pt x="6557048" y="1433956"/>
                </a:lnTo>
                <a:lnTo>
                  <a:pt x="0" y="143395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l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zh-TW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包含口頭語言、文字語言</a:t>
            </a:r>
            <a:endParaRPr kumimoji="1" lang="en-US" altLang="zh-TW" sz="24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lvl="0" algn="l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en-US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[</a:t>
            </a:r>
            <a:r>
              <a:rPr kumimoji="1" lang="zh-TW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猜</a:t>
            </a:r>
            <a:r>
              <a:rPr kumimoji="1" lang="zh-TW" altLang="en-US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猜看</a:t>
            </a:r>
            <a:r>
              <a:rPr kumimoji="1" lang="en-US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]</a:t>
            </a:r>
            <a:r>
              <a:rPr kumimoji="1" lang="zh-TW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</a:t>
            </a:r>
            <a:r>
              <a:rPr kumimoji="1" lang="en-US" sz="2400" b="1" kern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以人數來計</a:t>
            </a:r>
            <a:r>
              <a:rPr kumimoji="1" lang="en-US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，</a:t>
            </a:r>
            <a:r>
              <a:rPr kumimoji="1" lang="zh-TW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世界上</a:t>
            </a:r>
            <a:r>
              <a:rPr kumimoji="1" lang="en-US" sz="2400" b="1" kern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最多人使用的前五大語言分別為何</a:t>
            </a:r>
            <a:r>
              <a:rPr kumimoji="1" lang="en-US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？</a:t>
            </a:r>
            <a:endParaRPr kumimoji="1" lang="en-SG" sz="2400" b="1" kern="12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9" name="直線接點 8"/>
          <p:cNvSpPr/>
          <p:nvPr/>
        </p:nvSpPr>
        <p:spPr>
          <a:xfrm>
            <a:off x="2138129" y="4646622"/>
            <a:ext cx="6682342" cy="0"/>
          </a:xfrm>
          <a:prstGeom prst="line">
            <a:avLst/>
          </a:prstGeom>
        </p:spPr>
        <p:style>
          <a:lnRef idx="2">
            <a:schemeClr val="accent2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10" name="直線接點 9"/>
          <p:cNvSpPr/>
          <p:nvPr/>
        </p:nvSpPr>
        <p:spPr>
          <a:xfrm>
            <a:off x="467544" y="4719861"/>
            <a:ext cx="8352928" cy="0"/>
          </a:xfrm>
          <a:prstGeom prst="line">
            <a:avLst/>
          </a:prstGeom>
        </p:spPr>
        <p:style>
          <a:lnRef idx="2">
            <a:schemeClr val="accent2">
              <a:hueOff val="4681519"/>
              <a:satOff val="-5839"/>
              <a:lumOff val="1373"/>
              <a:alphaOff val="0"/>
            </a:schemeClr>
          </a:lnRef>
          <a:fillRef idx="1">
            <a:schemeClr val="accent2">
              <a:hueOff val="4681519"/>
              <a:satOff val="-5839"/>
              <a:lumOff val="1373"/>
              <a:alphaOff val="0"/>
            </a:schemeClr>
          </a:fillRef>
          <a:effectRef idx="0">
            <a:schemeClr val="accent2">
              <a:hueOff val="4681519"/>
              <a:satOff val="-5839"/>
              <a:lumOff val="1373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11" name="手繪多邊形 10"/>
          <p:cNvSpPr/>
          <p:nvPr/>
        </p:nvSpPr>
        <p:spPr>
          <a:xfrm>
            <a:off x="467544" y="4719861"/>
            <a:ext cx="1670585" cy="1578893"/>
          </a:xfrm>
          <a:custGeom>
            <a:avLst/>
            <a:gdLst>
              <a:gd name="connsiteX0" fmla="*/ 0 w 1670585"/>
              <a:gd name="connsiteY0" fmla="*/ 0 h 1578893"/>
              <a:gd name="connsiteX1" fmla="*/ 1670585 w 1670585"/>
              <a:gd name="connsiteY1" fmla="*/ 0 h 1578893"/>
              <a:gd name="connsiteX2" fmla="*/ 1670585 w 1670585"/>
              <a:gd name="connsiteY2" fmla="*/ 1578893 h 1578893"/>
              <a:gd name="connsiteX3" fmla="*/ 0 w 1670585"/>
              <a:gd name="connsiteY3" fmla="*/ 1578893 h 1578893"/>
              <a:gd name="connsiteX4" fmla="*/ 0 w 1670585"/>
              <a:gd name="connsiteY4" fmla="*/ 0 h 1578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0585" h="1578893">
                <a:moveTo>
                  <a:pt x="0" y="0"/>
                </a:moveTo>
                <a:lnTo>
                  <a:pt x="1670585" y="0"/>
                </a:lnTo>
                <a:lnTo>
                  <a:pt x="1670585" y="1578893"/>
                </a:lnTo>
                <a:lnTo>
                  <a:pt x="0" y="157889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lvl="0" algn="ctr" defTabSz="1244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zh-TW" sz="2800" b="1" kern="12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非語言式溝通</a:t>
            </a:r>
            <a:endParaRPr kumimoji="1" lang="en-SG" sz="2800" b="1" kern="12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2" name="手繪多邊形 11"/>
          <p:cNvSpPr/>
          <p:nvPr/>
        </p:nvSpPr>
        <p:spPr>
          <a:xfrm>
            <a:off x="2263423" y="4791559"/>
            <a:ext cx="6413033" cy="1433956"/>
          </a:xfrm>
          <a:custGeom>
            <a:avLst/>
            <a:gdLst>
              <a:gd name="connsiteX0" fmla="*/ 0 w 6557048"/>
              <a:gd name="connsiteY0" fmla="*/ 0 h 1433956"/>
              <a:gd name="connsiteX1" fmla="*/ 6557048 w 6557048"/>
              <a:gd name="connsiteY1" fmla="*/ 0 h 1433956"/>
              <a:gd name="connsiteX2" fmla="*/ 6557048 w 6557048"/>
              <a:gd name="connsiteY2" fmla="*/ 1433956 h 1433956"/>
              <a:gd name="connsiteX3" fmla="*/ 0 w 6557048"/>
              <a:gd name="connsiteY3" fmla="*/ 1433956 h 1433956"/>
              <a:gd name="connsiteX4" fmla="*/ 0 w 6557048"/>
              <a:gd name="connsiteY4" fmla="*/ 0 h 1433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57048" h="1433956">
                <a:moveTo>
                  <a:pt x="0" y="0"/>
                </a:moveTo>
                <a:lnTo>
                  <a:pt x="6557048" y="0"/>
                </a:lnTo>
                <a:lnTo>
                  <a:pt x="6557048" y="1433956"/>
                </a:lnTo>
                <a:lnTo>
                  <a:pt x="0" y="143395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en-US" sz="2400" b="1" kern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包含肢體、表情、文字、符號、畫畫</a:t>
            </a:r>
            <a:r>
              <a:rPr kumimoji="1"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、 </a:t>
            </a:r>
            <a:r>
              <a:rPr kumimoji="1" lang="zh-TW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距離空間及音調等</a:t>
            </a:r>
            <a:r>
              <a:rPr kumimoji="1" lang="en-US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等</a:t>
            </a:r>
            <a:r>
              <a:rPr kumimoji="1" lang="zh-TW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。</a:t>
            </a:r>
            <a:endParaRPr kumimoji="1" lang="en-SG" sz="2400" b="1" kern="12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3" name="直線接點 12"/>
          <p:cNvSpPr/>
          <p:nvPr/>
        </p:nvSpPr>
        <p:spPr>
          <a:xfrm>
            <a:off x="2138129" y="6225516"/>
            <a:ext cx="6682342" cy="0"/>
          </a:xfrm>
          <a:prstGeom prst="line">
            <a:avLst/>
          </a:prstGeom>
        </p:spPr>
        <p:style>
          <a:lnRef idx="2">
            <a:schemeClr val="accent2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6198143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7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溝通的方式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猜猜哪個是語言式溝通？哪個又是非語言？</a:t>
            </a:r>
            <a:endParaRPr lang="en-US" altLang="zh-TW" dirty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13" name="Picture 3" descr="D:\Tammy品味傳播\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583" y="3933056"/>
            <a:ext cx="2807637" cy="22465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D:\Tammy品味傳播\2014\bg\blue_img0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448" y="4149080"/>
            <a:ext cx="2499263" cy="22322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5" descr="D:\Tammy品味傳播\2014\bg\blue_img03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512230"/>
            <a:ext cx="2052863" cy="18335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D:\Tammy品味傳播\2014\p1_05\011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9644" y="2344926"/>
            <a:ext cx="2017608" cy="21292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4574957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96336" y="274638"/>
            <a:ext cx="1090464" cy="5098578"/>
          </a:xfrm>
        </p:spPr>
        <p:txBody>
          <a:bodyPr vert="eaVert"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溝通的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技巧</a:t>
            </a:r>
          </a:p>
        </p:txBody>
      </p:sp>
      <p:sp>
        <p:nvSpPr>
          <p:cNvPr id="5" name="手繪多邊形 4"/>
          <p:cNvSpPr/>
          <p:nvPr/>
        </p:nvSpPr>
        <p:spPr>
          <a:xfrm>
            <a:off x="3835927" y="122090"/>
            <a:ext cx="1317994" cy="1514935"/>
          </a:xfrm>
          <a:custGeom>
            <a:avLst/>
            <a:gdLst>
              <a:gd name="connsiteX0" fmla="*/ 0 w 1514934"/>
              <a:gd name="connsiteY0" fmla="*/ 658997 h 1317993"/>
              <a:gd name="connsiteX1" fmla="*/ 329498 w 1514934"/>
              <a:gd name="connsiteY1" fmla="*/ 0 h 1317993"/>
              <a:gd name="connsiteX2" fmla="*/ 1185436 w 1514934"/>
              <a:gd name="connsiteY2" fmla="*/ 0 h 1317993"/>
              <a:gd name="connsiteX3" fmla="*/ 1514934 w 1514934"/>
              <a:gd name="connsiteY3" fmla="*/ 658997 h 1317993"/>
              <a:gd name="connsiteX4" fmla="*/ 1185436 w 1514934"/>
              <a:gd name="connsiteY4" fmla="*/ 1317993 h 1317993"/>
              <a:gd name="connsiteX5" fmla="*/ 329498 w 1514934"/>
              <a:gd name="connsiteY5" fmla="*/ 1317993 h 1317993"/>
              <a:gd name="connsiteX6" fmla="*/ 0 w 1514934"/>
              <a:gd name="connsiteY6" fmla="*/ 658997 h 1317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14934" h="1317993">
                <a:moveTo>
                  <a:pt x="757466" y="0"/>
                </a:moveTo>
                <a:lnTo>
                  <a:pt x="1514933" y="286664"/>
                </a:lnTo>
                <a:lnTo>
                  <a:pt x="1514933" y="1031329"/>
                </a:lnTo>
                <a:lnTo>
                  <a:pt x="757466" y="1317993"/>
                </a:lnTo>
                <a:lnTo>
                  <a:pt x="1" y="1031329"/>
                </a:lnTo>
                <a:lnTo>
                  <a:pt x="1" y="286664"/>
                </a:lnTo>
                <a:lnTo>
                  <a:pt x="757466" y="0"/>
                </a:lnTo>
                <a:close/>
              </a:path>
            </a:pathLst>
          </a:custGeom>
          <a:ln>
            <a:solidFill>
              <a:srgbClr val="FFFFFF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827" tIns="327518" rIns="296828" bIns="327517" numCol="1" spcCol="1270" anchor="ctr" anchorCtr="0">
            <a:noAutofit/>
          </a:bodyPr>
          <a:lstStyle/>
          <a:p>
            <a:pPr lvl="0" algn="ctr" defTabSz="1066800">
              <a:lnSpc>
                <a:spcPts val="24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zh-TW" altLang="en-US" sz="2400" b="1" kern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語言技巧</a:t>
            </a:r>
            <a:endParaRPr kumimoji="1" lang="zh-TW" altLang="en-US" sz="2400" b="1" kern="1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6" name="手繪多邊形 5"/>
          <p:cNvSpPr/>
          <p:nvPr/>
        </p:nvSpPr>
        <p:spPr>
          <a:xfrm>
            <a:off x="5210585" y="404662"/>
            <a:ext cx="1665679" cy="908960"/>
          </a:xfrm>
          <a:custGeom>
            <a:avLst/>
            <a:gdLst>
              <a:gd name="connsiteX0" fmla="*/ 0 w 1665679"/>
              <a:gd name="connsiteY0" fmla="*/ 0 h 908960"/>
              <a:gd name="connsiteX1" fmla="*/ 1665679 w 1665679"/>
              <a:gd name="connsiteY1" fmla="*/ 0 h 908960"/>
              <a:gd name="connsiteX2" fmla="*/ 1665679 w 1665679"/>
              <a:gd name="connsiteY2" fmla="*/ 908960 h 908960"/>
              <a:gd name="connsiteX3" fmla="*/ 0 w 1665679"/>
              <a:gd name="connsiteY3" fmla="*/ 908960 h 908960"/>
              <a:gd name="connsiteX4" fmla="*/ 0 w 1665679"/>
              <a:gd name="connsiteY4" fmla="*/ 0 h 90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5679" h="908960">
                <a:moveTo>
                  <a:pt x="0" y="0"/>
                </a:moveTo>
                <a:lnTo>
                  <a:pt x="1665679" y="0"/>
                </a:lnTo>
                <a:lnTo>
                  <a:pt x="1665679" y="908960"/>
                </a:lnTo>
                <a:lnTo>
                  <a:pt x="0" y="90896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en-US" sz="2400" b="1" kern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語調起伏聲量大小</a:t>
            </a:r>
            <a:endParaRPr kumimoji="1" lang="zh-TW" altLang="en-US" sz="2400" b="1" kern="12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7" name="手繪多邊形 6"/>
          <p:cNvSpPr/>
          <p:nvPr/>
        </p:nvSpPr>
        <p:spPr>
          <a:xfrm>
            <a:off x="2412494" y="122090"/>
            <a:ext cx="1317994" cy="1514935"/>
          </a:xfrm>
          <a:custGeom>
            <a:avLst/>
            <a:gdLst>
              <a:gd name="connsiteX0" fmla="*/ 0 w 1514934"/>
              <a:gd name="connsiteY0" fmla="*/ 658997 h 1317993"/>
              <a:gd name="connsiteX1" fmla="*/ 329498 w 1514934"/>
              <a:gd name="connsiteY1" fmla="*/ 0 h 1317993"/>
              <a:gd name="connsiteX2" fmla="*/ 1185436 w 1514934"/>
              <a:gd name="connsiteY2" fmla="*/ 0 h 1317993"/>
              <a:gd name="connsiteX3" fmla="*/ 1514934 w 1514934"/>
              <a:gd name="connsiteY3" fmla="*/ 658997 h 1317993"/>
              <a:gd name="connsiteX4" fmla="*/ 1185436 w 1514934"/>
              <a:gd name="connsiteY4" fmla="*/ 1317993 h 1317993"/>
              <a:gd name="connsiteX5" fmla="*/ 329498 w 1514934"/>
              <a:gd name="connsiteY5" fmla="*/ 1317993 h 1317993"/>
              <a:gd name="connsiteX6" fmla="*/ 0 w 1514934"/>
              <a:gd name="connsiteY6" fmla="*/ 658997 h 1317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14934" h="1317993">
                <a:moveTo>
                  <a:pt x="757466" y="0"/>
                </a:moveTo>
                <a:lnTo>
                  <a:pt x="1514933" y="286664"/>
                </a:lnTo>
                <a:lnTo>
                  <a:pt x="1514933" y="1031329"/>
                </a:lnTo>
                <a:lnTo>
                  <a:pt x="757466" y="1317993"/>
                </a:lnTo>
                <a:lnTo>
                  <a:pt x="1" y="1031329"/>
                </a:lnTo>
                <a:lnTo>
                  <a:pt x="1" y="286664"/>
                </a:lnTo>
                <a:lnTo>
                  <a:pt x="757466" y="0"/>
                </a:lnTo>
                <a:close/>
              </a:path>
            </a:pathLst>
          </a:custGeom>
          <a:ln>
            <a:solidFill>
              <a:srgbClr val="FFFFFF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5387" tIns="236078" rIns="205388" bIns="236077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TW" altLang="en-US" sz="2600" kern="120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手繪多邊形 7"/>
          <p:cNvSpPr/>
          <p:nvPr/>
        </p:nvSpPr>
        <p:spPr>
          <a:xfrm>
            <a:off x="3121483" y="1407967"/>
            <a:ext cx="1317994" cy="1514935"/>
          </a:xfrm>
          <a:custGeom>
            <a:avLst/>
            <a:gdLst>
              <a:gd name="connsiteX0" fmla="*/ 0 w 1514934"/>
              <a:gd name="connsiteY0" fmla="*/ 658997 h 1317993"/>
              <a:gd name="connsiteX1" fmla="*/ 329498 w 1514934"/>
              <a:gd name="connsiteY1" fmla="*/ 0 h 1317993"/>
              <a:gd name="connsiteX2" fmla="*/ 1185436 w 1514934"/>
              <a:gd name="connsiteY2" fmla="*/ 0 h 1317993"/>
              <a:gd name="connsiteX3" fmla="*/ 1514934 w 1514934"/>
              <a:gd name="connsiteY3" fmla="*/ 658997 h 1317993"/>
              <a:gd name="connsiteX4" fmla="*/ 1185436 w 1514934"/>
              <a:gd name="connsiteY4" fmla="*/ 1317993 h 1317993"/>
              <a:gd name="connsiteX5" fmla="*/ 329498 w 1514934"/>
              <a:gd name="connsiteY5" fmla="*/ 1317993 h 1317993"/>
              <a:gd name="connsiteX6" fmla="*/ 0 w 1514934"/>
              <a:gd name="connsiteY6" fmla="*/ 658997 h 1317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14934" h="1317993">
                <a:moveTo>
                  <a:pt x="757466" y="0"/>
                </a:moveTo>
                <a:lnTo>
                  <a:pt x="1514933" y="286664"/>
                </a:lnTo>
                <a:lnTo>
                  <a:pt x="1514933" y="1031329"/>
                </a:lnTo>
                <a:lnTo>
                  <a:pt x="757466" y="1317993"/>
                </a:lnTo>
                <a:lnTo>
                  <a:pt x="1" y="1031329"/>
                </a:lnTo>
                <a:lnTo>
                  <a:pt x="1" y="286664"/>
                </a:lnTo>
                <a:lnTo>
                  <a:pt x="757466" y="0"/>
                </a:lnTo>
                <a:close/>
              </a:path>
            </a:pathLst>
          </a:custGeom>
          <a:ln>
            <a:solidFill>
              <a:srgbClr val="FFFFFF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827" tIns="327518" rIns="296828" bIns="327517" numCol="1" spcCol="1270" anchor="ctr" anchorCtr="0">
            <a:noAutofit/>
          </a:bodyPr>
          <a:lstStyle/>
          <a:p>
            <a:pPr lvl="0" algn="ctr" defTabSz="1066800">
              <a:lnSpc>
                <a:spcPts val="24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zh-TW" altLang="en-US" sz="2400" b="1" kern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非語言技巧</a:t>
            </a:r>
            <a:endParaRPr kumimoji="1" lang="zh-TW" altLang="en-US" sz="2400" b="1" kern="1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9" name="手繪多邊形 8"/>
          <p:cNvSpPr/>
          <p:nvPr/>
        </p:nvSpPr>
        <p:spPr>
          <a:xfrm>
            <a:off x="1430817" y="1710954"/>
            <a:ext cx="1636129" cy="908960"/>
          </a:xfrm>
          <a:custGeom>
            <a:avLst/>
            <a:gdLst>
              <a:gd name="connsiteX0" fmla="*/ 0 w 1636129"/>
              <a:gd name="connsiteY0" fmla="*/ 0 h 908960"/>
              <a:gd name="connsiteX1" fmla="*/ 1636129 w 1636129"/>
              <a:gd name="connsiteY1" fmla="*/ 0 h 908960"/>
              <a:gd name="connsiteX2" fmla="*/ 1636129 w 1636129"/>
              <a:gd name="connsiteY2" fmla="*/ 908960 h 908960"/>
              <a:gd name="connsiteX3" fmla="*/ 0 w 1636129"/>
              <a:gd name="connsiteY3" fmla="*/ 908960 h 908960"/>
              <a:gd name="connsiteX4" fmla="*/ 0 w 1636129"/>
              <a:gd name="connsiteY4" fmla="*/ 0 h 90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6129" h="908960">
                <a:moveTo>
                  <a:pt x="0" y="0"/>
                </a:moveTo>
                <a:lnTo>
                  <a:pt x="1636129" y="0"/>
                </a:lnTo>
                <a:lnTo>
                  <a:pt x="1636129" y="908960"/>
                </a:lnTo>
                <a:lnTo>
                  <a:pt x="0" y="90896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zh-TW" altLang="en-US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臉部表情肢體動作</a:t>
            </a:r>
            <a:endParaRPr kumimoji="1" lang="zh-TW" altLang="en-US" sz="2400" b="1" kern="12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0" name="手繪多邊形 9"/>
          <p:cNvSpPr/>
          <p:nvPr/>
        </p:nvSpPr>
        <p:spPr>
          <a:xfrm>
            <a:off x="4544916" y="1407967"/>
            <a:ext cx="1317994" cy="1514935"/>
          </a:xfrm>
          <a:custGeom>
            <a:avLst/>
            <a:gdLst>
              <a:gd name="connsiteX0" fmla="*/ 0 w 1514934"/>
              <a:gd name="connsiteY0" fmla="*/ 658997 h 1317993"/>
              <a:gd name="connsiteX1" fmla="*/ 329498 w 1514934"/>
              <a:gd name="connsiteY1" fmla="*/ 0 h 1317993"/>
              <a:gd name="connsiteX2" fmla="*/ 1185436 w 1514934"/>
              <a:gd name="connsiteY2" fmla="*/ 0 h 1317993"/>
              <a:gd name="connsiteX3" fmla="*/ 1514934 w 1514934"/>
              <a:gd name="connsiteY3" fmla="*/ 658997 h 1317993"/>
              <a:gd name="connsiteX4" fmla="*/ 1185436 w 1514934"/>
              <a:gd name="connsiteY4" fmla="*/ 1317993 h 1317993"/>
              <a:gd name="connsiteX5" fmla="*/ 329498 w 1514934"/>
              <a:gd name="connsiteY5" fmla="*/ 1317993 h 1317993"/>
              <a:gd name="connsiteX6" fmla="*/ 0 w 1514934"/>
              <a:gd name="connsiteY6" fmla="*/ 658997 h 1317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14934" h="1317993">
                <a:moveTo>
                  <a:pt x="757466" y="0"/>
                </a:moveTo>
                <a:lnTo>
                  <a:pt x="1514933" y="286664"/>
                </a:lnTo>
                <a:lnTo>
                  <a:pt x="1514933" y="1031329"/>
                </a:lnTo>
                <a:lnTo>
                  <a:pt x="757466" y="1317993"/>
                </a:lnTo>
                <a:lnTo>
                  <a:pt x="1" y="1031329"/>
                </a:lnTo>
                <a:lnTo>
                  <a:pt x="1" y="286664"/>
                </a:lnTo>
                <a:lnTo>
                  <a:pt x="757466" y="0"/>
                </a:lnTo>
                <a:close/>
              </a:path>
            </a:pathLst>
          </a:custGeom>
          <a:ln>
            <a:solidFill>
              <a:srgbClr val="FFFFFF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5387" tIns="236078" rIns="205388" bIns="236077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TW" altLang="en-US" sz="2600" kern="120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手繪多邊形 10"/>
          <p:cNvSpPr/>
          <p:nvPr/>
        </p:nvSpPr>
        <p:spPr>
          <a:xfrm>
            <a:off x="3835927" y="2693844"/>
            <a:ext cx="1317994" cy="1514935"/>
          </a:xfrm>
          <a:custGeom>
            <a:avLst/>
            <a:gdLst>
              <a:gd name="connsiteX0" fmla="*/ 0 w 1514934"/>
              <a:gd name="connsiteY0" fmla="*/ 658997 h 1317993"/>
              <a:gd name="connsiteX1" fmla="*/ 329498 w 1514934"/>
              <a:gd name="connsiteY1" fmla="*/ 0 h 1317993"/>
              <a:gd name="connsiteX2" fmla="*/ 1185436 w 1514934"/>
              <a:gd name="connsiteY2" fmla="*/ 0 h 1317993"/>
              <a:gd name="connsiteX3" fmla="*/ 1514934 w 1514934"/>
              <a:gd name="connsiteY3" fmla="*/ 658997 h 1317993"/>
              <a:gd name="connsiteX4" fmla="*/ 1185436 w 1514934"/>
              <a:gd name="connsiteY4" fmla="*/ 1317993 h 1317993"/>
              <a:gd name="connsiteX5" fmla="*/ 329498 w 1514934"/>
              <a:gd name="connsiteY5" fmla="*/ 1317993 h 1317993"/>
              <a:gd name="connsiteX6" fmla="*/ 0 w 1514934"/>
              <a:gd name="connsiteY6" fmla="*/ 658997 h 1317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14934" h="1317993">
                <a:moveTo>
                  <a:pt x="757466" y="0"/>
                </a:moveTo>
                <a:lnTo>
                  <a:pt x="1514933" y="286664"/>
                </a:lnTo>
                <a:lnTo>
                  <a:pt x="1514933" y="1031329"/>
                </a:lnTo>
                <a:lnTo>
                  <a:pt x="757466" y="1317993"/>
                </a:lnTo>
                <a:lnTo>
                  <a:pt x="1" y="1031329"/>
                </a:lnTo>
                <a:lnTo>
                  <a:pt x="1" y="286664"/>
                </a:lnTo>
                <a:lnTo>
                  <a:pt x="757466" y="0"/>
                </a:lnTo>
                <a:close/>
              </a:path>
            </a:pathLst>
          </a:custGeom>
          <a:ln>
            <a:solidFill>
              <a:srgbClr val="FFFFFF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827" tIns="327518" rIns="296828" bIns="327517" numCol="1" spcCol="1270" anchor="ctr" anchorCtr="0">
            <a:noAutofit/>
          </a:bodyPr>
          <a:lstStyle/>
          <a:p>
            <a:pPr lvl="0" algn="ctr" defTabSz="1066800">
              <a:lnSpc>
                <a:spcPts val="24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zh-TW" altLang="en-US" sz="2400" b="1" kern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表達技巧</a:t>
            </a:r>
            <a:endParaRPr kumimoji="1" lang="zh-TW" altLang="en-US" sz="2400" b="1" kern="1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2" name="手繪多邊形 11"/>
          <p:cNvSpPr/>
          <p:nvPr/>
        </p:nvSpPr>
        <p:spPr>
          <a:xfrm>
            <a:off x="5193915" y="2996831"/>
            <a:ext cx="1690667" cy="908960"/>
          </a:xfrm>
          <a:custGeom>
            <a:avLst/>
            <a:gdLst>
              <a:gd name="connsiteX0" fmla="*/ 0 w 1690667"/>
              <a:gd name="connsiteY0" fmla="*/ 0 h 908960"/>
              <a:gd name="connsiteX1" fmla="*/ 1690667 w 1690667"/>
              <a:gd name="connsiteY1" fmla="*/ 0 h 908960"/>
              <a:gd name="connsiteX2" fmla="*/ 1690667 w 1690667"/>
              <a:gd name="connsiteY2" fmla="*/ 908960 h 908960"/>
              <a:gd name="connsiteX3" fmla="*/ 0 w 1690667"/>
              <a:gd name="connsiteY3" fmla="*/ 908960 h 908960"/>
              <a:gd name="connsiteX4" fmla="*/ 0 w 1690667"/>
              <a:gd name="connsiteY4" fmla="*/ 0 h 90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0667" h="908960">
                <a:moveTo>
                  <a:pt x="0" y="0"/>
                </a:moveTo>
                <a:lnTo>
                  <a:pt x="1690667" y="0"/>
                </a:lnTo>
                <a:lnTo>
                  <a:pt x="1690667" y="908960"/>
                </a:lnTo>
                <a:lnTo>
                  <a:pt x="0" y="90896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zh-TW" altLang="en-US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我訊息</a:t>
            </a:r>
            <a:endParaRPr kumimoji="1" lang="zh-TW" altLang="en-US" sz="2400" b="1" kern="12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3" name="手繪多邊形 12"/>
          <p:cNvSpPr/>
          <p:nvPr/>
        </p:nvSpPr>
        <p:spPr>
          <a:xfrm>
            <a:off x="2412494" y="2693844"/>
            <a:ext cx="1317994" cy="1514935"/>
          </a:xfrm>
          <a:custGeom>
            <a:avLst/>
            <a:gdLst>
              <a:gd name="connsiteX0" fmla="*/ 0 w 1514934"/>
              <a:gd name="connsiteY0" fmla="*/ 658997 h 1317993"/>
              <a:gd name="connsiteX1" fmla="*/ 329498 w 1514934"/>
              <a:gd name="connsiteY1" fmla="*/ 0 h 1317993"/>
              <a:gd name="connsiteX2" fmla="*/ 1185436 w 1514934"/>
              <a:gd name="connsiteY2" fmla="*/ 0 h 1317993"/>
              <a:gd name="connsiteX3" fmla="*/ 1514934 w 1514934"/>
              <a:gd name="connsiteY3" fmla="*/ 658997 h 1317993"/>
              <a:gd name="connsiteX4" fmla="*/ 1185436 w 1514934"/>
              <a:gd name="connsiteY4" fmla="*/ 1317993 h 1317993"/>
              <a:gd name="connsiteX5" fmla="*/ 329498 w 1514934"/>
              <a:gd name="connsiteY5" fmla="*/ 1317993 h 1317993"/>
              <a:gd name="connsiteX6" fmla="*/ 0 w 1514934"/>
              <a:gd name="connsiteY6" fmla="*/ 658997 h 1317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14934" h="1317993">
                <a:moveTo>
                  <a:pt x="757466" y="0"/>
                </a:moveTo>
                <a:lnTo>
                  <a:pt x="1514933" y="286664"/>
                </a:lnTo>
                <a:lnTo>
                  <a:pt x="1514933" y="1031329"/>
                </a:lnTo>
                <a:lnTo>
                  <a:pt x="757466" y="1317993"/>
                </a:lnTo>
                <a:lnTo>
                  <a:pt x="1" y="1031329"/>
                </a:lnTo>
                <a:lnTo>
                  <a:pt x="1" y="286664"/>
                </a:lnTo>
                <a:lnTo>
                  <a:pt x="757466" y="0"/>
                </a:lnTo>
                <a:close/>
              </a:path>
            </a:pathLst>
          </a:custGeom>
          <a:ln>
            <a:solidFill>
              <a:srgbClr val="FFFFFF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5387" tIns="236078" rIns="205388" bIns="236077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TW" altLang="en-US" sz="2600" kern="120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手繪多邊形 13"/>
          <p:cNvSpPr/>
          <p:nvPr/>
        </p:nvSpPr>
        <p:spPr>
          <a:xfrm>
            <a:off x="3121483" y="3933061"/>
            <a:ext cx="1317994" cy="1514935"/>
          </a:xfrm>
          <a:custGeom>
            <a:avLst/>
            <a:gdLst>
              <a:gd name="connsiteX0" fmla="*/ 0 w 1514934"/>
              <a:gd name="connsiteY0" fmla="*/ 658997 h 1317993"/>
              <a:gd name="connsiteX1" fmla="*/ 329498 w 1514934"/>
              <a:gd name="connsiteY1" fmla="*/ 0 h 1317993"/>
              <a:gd name="connsiteX2" fmla="*/ 1185436 w 1514934"/>
              <a:gd name="connsiteY2" fmla="*/ 0 h 1317993"/>
              <a:gd name="connsiteX3" fmla="*/ 1514934 w 1514934"/>
              <a:gd name="connsiteY3" fmla="*/ 658997 h 1317993"/>
              <a:gd name="connsiteX4" fmla="*/ 1185436 w 1514934"/>
              <a:gd name="connsiteY4" fmla="*/ 1317993 h 1317993"/>
              <a:gd name="connsiteX5" fmla="*/ 329498 w 1514934"/>
              <a:gd name="connsiteY5" fmla="*/ 1317993 h 1317993"/>
              <a:gd name="connsiteX6" fmla="*/ 0 w 1514934"/>
              <a:gd name="connsiteY6" fmla="*/ 658997 h 1317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14934" h="1317993">
                <a:moveTo>
                  <a:pt x="757466" y="0"/>
                </a:moveTo>
                <a:lnTo>
                  <a:pt x="1514933" y="286664"/>
                </a:lnTo>
                <a:lnTo>
                  <a:pt x="1514933" y="1031329"/>
                </a:lnTo>
                <a:lnTo>
                  <a:pt x="757466" y="1317993"/>
                </a:lnTo>
                <a:lnTo>
                  <a:pt x="1" y="1031329"/>
                </a:lnTo>
                <a:lnTo>
                  <a:pt x="1" y="286664"/>
                </a:lnTo>
                <a:lnTo>
                  <a:pt x="757466" y="0"/>
                </a:lnTo>
                <a:close/>
              </a:path>
            </a:pathLst>
          </a:custGeom>
          <a:ln>
            <a:solidFill>
              <a:srgbClr val="FFFFFF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827" tIns="327518" rIns="296828" bIns="327517" numCol="1" spcCol="1270" anchor="ctr" anchorCtr="0">
            <a:noAutofit/>
          </a:bodyPr>
          <a:lstStyle/>
          <a:p>
            <a:pPr lvl="0" algn="ctr" defTabSz="1066800">
              <a:lnSpc>
                <a:spcPts val="24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zh-TW" altLang="en-US" sz="2400" b="1" kern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傾聽反應技巧</a:t>
            </a:r>
            <a:endParaRPr kumimoji="1" lang="zh-TW" altLang="en-US" sz="2400" b="1" kern="1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5" name="手繪多邊形 14"/>
          <p:cNvSpPr/>
          <p:nvPr/>
        </p:nvSpPr>
        <p:spPr>
          <a:xfrm>
            <a:off x="2017435" y="4282708"/>
            <a:ext cx="970388" cy="908960"/>
          </a:xfrm>
          <a:custGeom>
            <a:avLst/>
            <a:gdLst>
              <a:gd name="connsiteX0" fmla="*/ 0 w 970388"/>
              <a:gd name="connsiteY0" fmla="*/ 0 h 908960"/>
              <a:gd name="connsiteX1" fmla="*/ 970388 w 970388"/>
              <a:gd name="connsiteY1" fmla="*/ 0 h 908960"/>
              <a:gd name="connsiteX2" fmla="*/ 970388 w 970388"/>
              <a:gd name="connsiteY2" fmla="*/ 908960 h 908960"/>
              <a:gd name="connsiteX3" fmla="*/ 0 w 970388"/>
              <a:gd name="connsiteY3" fmla="*/ 908960 h 908960"/>
              <a:gd name="connsiteX4" fmla="*/ 0 w 970388"/>
              <a:gd name="connsiteY4" fmla="*/ 0 h 90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0388" h="908960">
                <a:moveTo>
                  <a:pt x="0" y="0"/>
                </a:moveTo>
                <a:lnTo>
                  <a:pt x="970388" y="0"/>
                </a:lnTo>
                <a:lnTo>
                  <a:pt x="970388" y="908960"/>
                </a:lnTo>
                <a:lnTo>
                  <a:pt x="0" y="90896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zh-TW" altLang="en-US" sz="24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傾聽反應</a:t>
            </a:r>
            <a:endParaRPr kumimoji="1" lang="zh-TW" altLang="en-US" sz="2400" b="1" kern="12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6" name="手繪多邊形 15"/>
          <p:cNvSpPr/>
          <p:nvPr/>
        </p:nvSpPr>
        <p:spPr>
          <a:xfrm>
            <a:off x="4544916" y="3979721"/>
            <a:ext cx="1317994" cy="1514935"/>
          </a:xfrm>
          <a:custGeom>
            <a:avLst/>
            <a:gdLst>
              <a:gd name="connsiteX0" fmla="*/ 0 w 1514934"/>
              <a:gd name="connsiteY0" fmla="*/ 658997 h 1317993"/>
              <a:gd name="connsiteX1" fmla="*/ 329498 w 1514934"/>
              <a:gd name="connsiteY1" fmla="*/ 0 h 1317993"/>
              <a:gd name="connsiteX2" fmla="*/ 1185436 w 1514934"/>
              <a:gd name="connsiteY2" fmla="*/ 0 h 1317993"/>
              <a:gd name="connsiteX3" fmla="*/ 1514934 w 1514934"/>
              <a:gd name="connsiteY3" fmla="*/ 658997 h 1317993"/>
              <a:gd name="connsiteX4" fmla="*/ 1185436 w 1514934"/>
              <a:gd name="connsiteY4" fmla="*/ 1317993 h 1317993"/>
              <a:gd name="connsiteX5" fmla="*/ 329498 w 1514934"/>
              <a:gd name="connsiteY5" fmla="*/ 1317993 h 1317993"/>
              <a:gd name="connsiteX6" fmla="*/ 0 w 1514934"/>
              <a:gd name="connsiteY6" fmla="*/ 658997 h 1317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14934" h="1317993">
                <a:moveTo>
                  <a:pt x="757466" y="0"/>
                </a:moveTo>
                <a:lnTo>
                  <a:pt x="1514933" y="286664"/>
                </a:lnTo>
                <a:lnTo>
                  <a:pt x="1514933" y="1031329"/>
                </a:lnTo>
                <a:lnTo>
                  <a:pt x="757466" y="1317993"/>
                </a:lnTo>
                <a:lnTo>
                  <a:pt x="1" y="1031329"/>
                </a:lnTo>
                <a:lnTo>
                  <a:pt x="1" y="286664"/>
                </a:lnTo>
                <a:lnTo>
                  <a:pt x="757466" y="0"/>
                </a:lnTo>
                <a:close/>
              </a:path>
            </a:pathLst>
          </a:custGeom>
          <a:ln>
            <a:solidFill>
              <a:srgbClr val="FFFFFF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5387" tIns="236078" rIns="205388" bIns="236077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TW" altLang="en-US" sz="2600" kern="120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" name="手繪多邊形 16"/>
          <p:cNvSpPr/>
          <p:nvPr/>
        </p:nvSpPr>
        <p:spPr>
          <a:xfrm>
            <a:off x="3835927" y="5265597"/>
            <a:ext cx="1317994" cy="1514935"/>
          </a:xfrm>
          <a:custGeom>
            <a:avLst/>
            <a:gdLst>
              <a:gd name="connsiteX0" fmla="*/ 0 w 1514934"/>
              <a:gd name="connsiteY0" fmla="*/ 658997 h 1317993"/>
              <a:gd name="connsiteX1" fmla="*/ 329498 w 1514934"/>
              <a:gd name="connsiteY1" fmla="*/ 0 h 1317993"/>
              <a:gd name="connsiteX2" fmla="*/ 1185436 w 1514934"/>
              <a:gd name="connsiteY2" fmla="*/ 0 h 1317993"/>
              <a:gd name="connsiteX3" fmla="*/ 1514934 w 1514934"/>
              <a:gd name="connsiteY3" fmla="*/ 658997 h 1317993"/>
              <a:gd name="connsiteX4" fmla="*/ 1185436 w 1514934"/>
              <a:gd name="connsiteY4" fmla="*/ 1317993 h 1317993"/>
              <a:gd name="connsiteX5" fmla="*/ 329498 w 1514934"/>
              <a:gd name="connsiteY5" fmla="*/ 1317993 h 1317993"/>
              <a:gd name="connsiteX6" fmla="*/ 0 w 1514934"/>
              <a:gd name="connsiteY6" fmla="*/ 658997 h 1317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14934" h="1317993">
                <a:moveTo>
                  <a:pt x="757466" y="0"/>
                </a:moveTo>
                <a:lnTo>
                  <a:pt x="1514933" y="286664"/>
                </a:lnTo>
                <a:lnTo>
                  <a:pt x="1514933" y="1031329"/>
                </a:lnTo>
                <a:lnTo>
                  <a:pt x="757466" y="1317993"/>
                </a:lnTo>
                <a:lnTo>
                  <a:pt x="1" y="1031329"/>
                </a:lnTo>
                <a:lnTo>
                  <a:pt x="1" y="286664"/>
                </a:lnTo>
                <a:lnTo>
                  <a:pt x="757466" y="0"/>
                </a:lnTo>
                <a:close/>
              </a:path>
            </a:pathLst>
          </a:custGeom>
          <a:ln>
            <a:solidFill>
              <a:srgbClr val="FFFFFF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827" tIns="327518" rIns="296828" bIns="32751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zh-TW" altLang="en-US" sz="2400" b="1" kern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其他</a:t>
            </a:r>
            <a:endParaRPr kumimoji="1" lang="zh-TW" altLang="en-US" sz="2400" b="1" kern="1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193915" y="5568585"/>
            <a:ext cx="1690667" cy="90896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19" name="手繪多邊形 18"/>
          <p:cNvSpPr/>
          <p:nvPr/>
        </p:nvSpPr>
        <p:spPr>
          <a:xfrm>
            <a:off x="2412494" y="5265597"/>
            <a:ext cx="1317994" cy="1514935"/>
          </a:xfrm>
          <a:custGeom>
            <a:avLst/>
            <a:gdLst>
              <a:gd name="connsiteX0" fmla="*/ 0 w 1514934"/>
              <a:gd name="connsiteY0" fmla="*/ 658997 h 1317993"/>
              <a:gd name="connsiteX1" fmla="*/ 329498 w 1514934"/>
              <a:gd name="connsiteY1" fmla="*/ 0 h 1317993"/>
              <a:gd name="connsiteX2" fmla="*/ 1185436 w 1514934"/>
              <a:gd name="connsiteY2" fmla="*/ 0 h 1317993"/>
              <a:gd name="connsiteX3" fmla="*/ 1514934 w 1514934"/>
              <a:gd name="connsiteY3" fmla="*/ 658997 h 1317993"/>
              <a:gd name="connsiteX4" fmla="*/ 1185436 w 1514934"/>
              <a:gd name="connsiteY4" fmla="*/ 1317993 h 1317993"/>
              <a:gd name="connsiteX5" fmla="*/ 329498 w 1514934"/>
              <a:gd name="connsiteY5" fmla="*/ 1317993 h 1317993"/>
              <a:gd name="connsiteX6" fmla="*/ 0 w 1514934"/>
              <a:gd name="connsiteY6" fmla="*/ 658997 h 1317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14934" h="1317993">
                <a:moveTo>
                  <a:pt x="757466" y="0"/>
                </a:moveTo>
                <a:lnTo>
                  <a:pt x="1514933" y="286664"/>
                </a:lnTo>
                <a:lnTo>
                  <a:pt x="1514933" y="1031329"/>
                </a:lnTo>
                <a:lnTo>
                  <a:pt x="757466" y="1317993"/>
                </a:lnTo>
                <a:lnTo>
                  <a:pt x="1" y="1031329"/>
                </a:lnTo>
                <a:lnTo>
                  <a:pt x="1" y="286664"/>
                </a:lnTo>
                <a:lnTo>
                  <a:pt x="757466" y="0"/>
                </a:lnTo>
                <a:close/>
              </a:path>
            </a:pathLst>
          </a:custGeom>
          <a:ln>
            <a:solidFill>
              <a:srgbClr val="FFFFFF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5387" tIns="236078" rIns="205388" bIns="236077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TW" altLang="en-US" sz="2600" kern="120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2712381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1" grpId="0" animBg="1"/>
      <p:bldP spid="14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溝通的技巧</a:t>
            </a:r>
            <a:r>
              <a:rPr kumimoji="1" lang="en-US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-</a:t>
            </a:r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語言技巧、非語言技巧</a:t>
            </a:r>
          </a:p>
        </p:txBody>
      </p:sp>
      <p:sp>
        <p:nvSpPr>
          <p:cNvPr id="24" name="內容版面配置區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Clr>
                <a:srgbClr val="4F841A"/>
              </a:buClr>
              <a:buFont typeface="Wingdings" panose="05000000000000000000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語言技巧</a:t>
            </a: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Clr>
                <a:srgbClr val="4F841A"/>
              </a:buClr>
              <a:buNone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語調的起伏、聲量的大小</a:t>
            </a:r>
          </a:p>
          <a:p>
            <a:pPr>
              <a:buClr>
                <a:srgbClr val="4F841A"/>
              </a:buClr>
              <a:buFont typeface="Wingdings" panose="05000000000000000000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非語言技巧</a:t>
            </a: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Clr>
                <a:srgbClr val="4F841A"/>
              </a:buClr>
              <a:buNone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臉部表情</a:t>
            </a:r>
            <a:r>
              <a:rPr kumimoji="1"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(ex.</a:t>
            </a: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眼神、笑容等</a:t>
            </a:r>
            <a:r>
              <a:rPr kumimoji="1"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457200" lvl="1" indent="0">
              <a:buClr>
                <a:srgbClr val="4F841A"/>
              </a:buClr>
              <a:buNone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肢體動作</a:t>
            </a:r>
            <a:r>
              <a:rPr kumimoji="1"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(ex.</a:t>
            </a: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手勢、姿勢等</a:t>
            </a:r>
            <a:r>
              <a:rPr kumimoji="1"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1" lang="zh-TW" altLang="en-US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rgbClr val="4F841A"/>
              </a:buClr>
              <a:buFont typeface="Wingdings" panose="05000000000000000000" pitchFamily="2" charset="2"/>
              <a:buChar char="l"/>
            </a:pPr>
            <a:r>
              <a:rPr kumimoji="1" lang="zh-TW" altLang="en-US" sz="24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例子</a:t>
            </a:r>
            <a:r>
              <a:rPr kumimoji="1"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kumimoji="1" lang="en-US" altLang="zh-TW" sz="24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kumimoji="1" lang="zh-TW" altLang="en-US" sz="24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嗨</a:t>
            </a: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！你好！</a:t>
            </a: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3" name="Picture 2" descr="D:\Tammy品味傳播\world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110" y="4279900"/>
            <a:ext cx="7041589" cy="24232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7065023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溝通的技巧</a:t>
            </a:r>
            <a:r>
              <a:rPr kumimoji="1" lang="en-US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-</a:t>
            </a:r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表達技巧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Clr>
                <a:srgbClr val="4F841A"/>
              </a:buClr>
              <a:buFont typeface="Wingdings" panose="05000000000000000000" pitchFamily="2" charset="2"/>
              <a:buChar char="l"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表達技巧──我</a:t>
            </a:r>
            <a:r>
              <a:rPr kumimoji="1" lang="zh-TW" altLang="en-US" sz="24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訊息</a:t>
            </a:r>
            <a:endParaRPr kumimoji="1" lang="en-US" altLang="zh-TW" sz="2400" b="1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Clr>
                <a:srgbClr val="4F841A"/>
              </a:buClr>
              <a:buNone/>
            </a:pPr>
            <a:r>
              <a:rPr kumimoji="1" lang="zh-TW" altLang="en-US" sz="24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目的在描述</a:t>
            </a:r>
            <a:r>
              <a:rPr kumimoji="1" lang="en-US" altLang="zh-TW" sz="2400" b="1" dirty="0" err="1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事件發生過程</a:t>
            </a:r>
            <a:r>
              <a:rPr kumimoji="1" lang="zh-TW" altLang="en-US" sz="24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kumimoji="1" lang="en-US" altLang="zh-TW" sz="2400" b="1" dirty="0" err="1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自己的感受</a:t>
            </a:r>
            <a:r>
              <a:rPr kumimoji="1" lang="zh-TW" altLang="en-US" sz="24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kumimoji="1" lang="en-US" altLang="zh-TW" sz="2400" b="1" dirty="0" err="1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期待</a:t>
            </a:r>
            <a:r>
              <a:rPr kumimoji="1" lang="zh-TW" altLang="en-US" sz="2400" b="1" dirty="0" smtClean="0">
                <a:solidFill>
                  <a:srgbClr val="0070C0"/>
                </a:solidFill>
                <a:latin typeface="微軟正黑體"/>
                <a:ea typeface="微軟正黑體"/>
              </a:rPr>
              <a:t>。</a:t>
            </a:r>
            <a:endParaRPr kumimoji="1" lang="en-US" altLang="zh-TW" sz="2400" b="1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Clr>
                <a:srgbClr val="4F841A"/>
              </a:buClr>
              <a:buNone/>
            </a:pPr>
            <a:r>
              <a:rPr kumimoji="1" lang="zh-TW" altLang="en-US" sz="24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</a:t>
            </a: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使用的句型：</a:t>
            </a:r>
            <a:r>
              <a:rPr kumimoji="1"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「我/</a:t>
            </a:r>
            <a:r>
              <a:rPr kumimoji="1" lang="en-US" altLang="zh-TW" sz="2400" b="1" dirty="0" err="1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何時</a:t>
            </a:r>
            <a:r>
              <a:rPr kumimoji="1"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1" lang="en-US" altLang="zh-TW" sz="2400" b="1" dirty="0" err="1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因為</a:t>
            </a:r>
            <a:r>
              <a:rPr kumimoji="1"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所以</a:t>
            </a:r>
            <a:r>
              <a:rPr kumimoji="1"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…」</a:t>
            </a:r>
          </a:p>
          <a:p>
            <a:pPr marL="457200" lvl="1" indent="0">
              <a:buClr>
                <a:srgbClr val="4F841A"/>
              </a:buClr>
              <a:buNone/>
            </a:pPr>
            <a:r>
              <a:rPr kumimoji="1"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三個步驟：</a:t>
            </a:r>
            <a:endParaRPr kumimoji="1"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2" indent="-342900"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en-US" altLang="zh-TW" b="1" dirty="0" err="1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把困擾自己的行為描述出來</a:t>
            </a:r>
            <a:endParaRPr kumimoji="1" lang="en-US" altLang="zh-TW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2" indent="-342900"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en-US" altLang="zh-TW" b="1" dirty="0" err="1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說出自己對這件行為可能導致的結果</a:t>
            </a:r>
            <a:r>
              <a:rPr kumimoji="1" lang="zh-TW" altLang="en-US" b="1" dirty="0" smtClean="0">
                <a:solidFill>
                  <a:srgbClr val="0070C0"/>
                </a:solidFill>
                <a:latin typeface="微軟正黑體"/>
                <a:ea typeface="微軟正黑體"/>
              </a:rPr>
              <a:t>，</a:t>
            </a:r>
            <a:r>
              <a:rPr kumimoji="1" lang="en-US" altLang="zh-TW" b="1" dirty="0" err="1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有什麼感受</a:t>
            </a:r>
            <a:r>
              <a:rPr kumimoji="1" lang="zh-TW" altLang="en-US" b="1" dirty="0">
                <a:solidFill>
                  <a:srgbClr val="0070C0"/>
                </a:solidFill>
                <a:latin typeface="微軟正黑體"/>
                <a:ea typeface="微軟正黑體"/>
              </a:rPr>
              <a:t> 。</a:t>
            </a:r>
            <a:endParaRPr kumimoji="1" lang="en-US" altLang="zh-TW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2" indent="-342900"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en-US" altLang="zh-TW" b="1" dirty="0" err="1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把後果或是對自己所造成的影響說出來</a:t>
            </a:r>
            <a:endParaRPr kumimoji="1" lang="en-US" altLang="zh-TW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4103653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溝通的技巧</a:t>
            </a:r>
            <a:r>
              <a:rPr kumimoji="1" lang="en-US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-</a:t>
            </a:r>
            <a:r>
              <a:rPr kumimoji="1" lang="zh-TW" altLang="en-US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我訊息例子</a:t>
            </a:r>
            <a:r>
              <a:rPr kumimoji="1" lang="en-US" altLang="zh-TW" b="1" dirty="0">
                <a:ln w="900" cmpd="sng">
                  <a:solidFill>
                    <a:schemeClr val="accent3">
                      <a:lumMod val="50000"/>
                      <a:alpha val="55000"/>
                    </a:schemeClr>
                  </a:solidFill>
                  <a:prstDash val="solid"/>
                </a:ln>
                <a:gradFill>
                  <a:gsLst>
                    <a:gs pos="29000">
                      <a:schemeClr val="bg1"/>
                    </a:gs>
                    <a:gs pos="66000">
                      <a:srgbClr val="D4F852"/>
                    </a:gs>
                    <a:gs pos="92000">
                      <a:srgbClr val="6BAE12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華康新特圓體(P)" panose="020F0900000000000000" pitchFamily="34" charset="-120"/>
                <a:ea typeface="華康新特圓體(P)" panose="020F0900000000000000" pitchFamily="34" charset="-120"/>
                <a:cs typeface="+mn-cs"/>
              </a:rPr>
              <a:t>1</a:t>
            </a:r>
            <a:endParaRPr kumimoji="1" lang="zh-TW" altLang="en-US" b="1" dirty="0">
              <a:ln w="900" cmpd="sng">
                <a:solidFill>
                  <a:schemeClr val="accent3">
                    <a:lumMod val="50000"/>
                    <a:alpha val="55000"/>
                  </a:schemeClr>
                </a:solidFill>
                <a:prstDash val="solid"/>
              </a:ln>
              <a:gradFill>
                <a:gsLst>
                  <a:gs pos="29000">
                    <a:schemeClr val="bg1"/>
                  </a:gs>
                  <a:gs pos="66000">
                    <a:srgbClr val="D4F852"/>
                  </a:gs>
                  <a:gs pos="92000">
                    <a:srgbClr val="6BAE12"/>
                  </a:gs>
                </a:gsLst>
                <a:lin ang="5400000" scaled="0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60000" endA="900" endPos="60000" dist="29997" dir="5400000" sy="-100000" algn="bl" rotWithShape="0"/>
              </a:effectLst>
              <a:latin typeface="華康新特圓體(P)" panose="020F0900000000000000" pitchFamily="34" charset="-120"/>
              <a:ea typeface="華康新特圓體(P)" panose="020F0900000000000000" pitchFamily="34" charset="-120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342900" lvl="2" indent="-342900" eaLnBrk="0" fontAlgn="base" hangingPunct="0">
              <a:lnSpc>
                <a:spcPct val="120000"/>
              </a:lnSpc>
              <a:spcBef>
                <a:spcPct val="5000"/>
              </a:spcBef>
              <a:spcAft>
                <a:spcPct val="0"/>
              </a:spcAft>
              <a:buClr>
                <a:srgbClr val="4F841A"/>
              </a:buClr>
              <a:buFont typeface="Wingdings" pitchFamily="2" charset="2"/>
              <a:buChar char="l"/>
            </a:pPr>
            <a:r>
              <a:rPr kumimoji="1" lang="zh-TW" altLang="en-US" sz="2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例子</a:t>
            </a:r>
            <a:r>
              <a:rPr kumimoji="1" lang="en-US" altLang="zh-TW" sz="2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kumimoji="1" lang="zh-TW" altLang="en-US" sz="2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每天室友的鬧鐘響了卻又不按掉，吵得我無法</a:t>
            </a:r>
            <a:r>
              <a:rPr kumimoji="1" lang="zh-TW" altLang="en-US" sz="2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睡覺</a:t>
            </a:r>
            <a:r>
              <a:rPr kumimoji="1" lang="zh-TW" altLang="en-US" sz="2000" b="1" dirty="0" smtClean="0">
                <a:solidFill>
                  <a:srgbClr val="0070C0"/>
                </a:solidFill>
                <a:latin typeface="微軟正黑體"/>
                <a:ea typeface="微軟正黑體"/>
              </a:rPr>
              <a:t>。</a:t>
            </a:r>
            <a:endParaRPr kumimoji="1" lang="en-US" altLang="zh-TW" sz="2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9" name="群組 8"/>
          <p:cNvGrpSpPr/>
          <p:nvPr/>
        </p:nvGrpSpPr>
        <p:grpSpPr>
          <a:xfrm>
            <a:off x="279688" y="2852936"/>
            <a:ext cx="2736409" cy="1656184"/>
            <a:chOff x="251520" y="2924944"/>
            <a:chExt cx="2650780" cy="1656184"/>
          </a:xfrm>
        </p:grpSpPr>
        <p:sp>
          <p:nvSpPr>
            <p:cNvPr id="6" name="橢圓形圖說文字 5"/>
            <p:cNvSpPr/>
            <p:nvPr/>
          </p:nvSpPr>
          <p:spPr>
            <a:xfrm>
              <a:off x="251520" y="2924944"/>
              <a:ext cx="2650780" cy="1656184"/>
            </a:xfrm>
            <a:prstGeom prst="wedgeEllipseCallout">
              <a:avLst>
                <a:gd name="adj1" fmla="val 32367"/>
                <a:gd name="adj2" fmla="val 5421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文字方塊 7"/>
            <p:cNvSpPr txBox="1"/>
            <p:nvPr>
              <p:custDataLst>
                <p:tags r:id="rId4"/>
              </p:custDataLst>
            </p:nvPr>
          </p:nvSpPr>
          <p:spPr>
            <a:xfrm>
              <a:off x="363743" y="3349441"/>
              <a:ext cx="240332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TW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每天早上六點半，我都會聽到一個鬧鐘鈴鈴作響</a:t>
              </a:r>
              <a:r>
                <a:rPr kumimoji="1" lang="en-US" altLang="zh-TW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….</a:t>
              </a:r>
              <a:endParaRPr kumimoji="1"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2929332" y="2268488"/>
            <a:ext cx="2650780" cy="1736576"/>
            <a:chOff x="251520" y="2924944"/>
            <a:chExt cx="2650780" cy="1736576"/>
          </a:xfrm>
        </p:grpSpPr>
        <p:sp>
          <p:nvSpPr>
            <p:cNvPr id="11" name="橢圓形圖說文字 10"/>
            <p:cNvSpPr/>
            <p:nvPr/>
          </p:nvSpPr>
          <p:spPr>
            <a:xfrm>
              <a:off x="251520" y="2924944"/>
              <a:ext cx="2650780" cy="1656184"/>
            </a:xfrm>
            <a:prstGeom prst="wedgeEllipseCallout">
              <a:avLst>
                <a:gd name="adj1" fmla="val -23976"/>
                <a:gd name="adj2" fmla="val 68022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文字方塊 11"/>
            <p:cNvSpPr txBox="1"/>
            <p:nvPr>
              <p:custDataLst>
                <p:tags r:id="rId3"/>
              </p:custDataLst>
            </p:nvPr>
          </p:nvSpPr>
          <p:spPr>
            <a:xfrm>
              <a:off x="573596" y="3276525"/>
              <a:ext cx="2240273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TW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把我從夢中叫醒，讓我感覺很不舒服</a:t>
              </a:r>
              <a:r>
                <a:rPr kumimoji="1" lang="en-US" altLang="zh-TW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…</a:t>
              </a:r>
            </a:p>
            <a:p>
              <a:pPr algn="ctr"/>
              <a:endPara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13" name="群組 12"/>
          <p:cNvGrpSpPr/>
          <p:nvPr/>
        </p:nvGrpSpPr>
        <p:grpSpPr>
          <a:xfrm>
            <a:off x="5724128" y="2348880"/>
            <a:ext cx="3096344" cy="2132094"/>
            <a:chOff x="121960" y="2837188"/>
            <a:chExt cx="3096344" cy="1743940"/>
          </a:xfrm>
        </p:grpSpPr>
        <p:sp>
          <p:nvSpPr>
            <p:cNvPr id="14" name="橢圓形圖說文字 13"/>
            <p:cNvSpPr/>
            <p:nvPr/>
          </p:nvSpPr>
          <p:spPr>
            <a:xfrm>
              <a:off x="121960" y="2837188"/>
              <a:ext cx="3096344" cy="1743940"/>
            </a:xfrm>
            <a:prstGeom prst="wedgeEllipseCallout">
              <a:avLst>
                <a:gd name="adj1" fmla="val -107436"/>
                <a:gd name="adj2" fmla="val 7087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文字方塊 14"/>
            <p:cNvSpPr txBox="1"/>
            <p:nvPr>
              <p:custDataLst>
                <p:tags r:id="rId2"/>
              </p:custDataLst>
            </p:nvPr>
          </p:nvSpPr>
          <p:spPr>
            <a:xfrm>
              <a:off x="384174" y="3143555"/>
              <a:ext cx="2690114" cy="830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TW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因為這樣會讓我早上精神無法集中，我們是不是該討論一下？</a:t>
              </a:r>
            </a:p>
          </p:txBody>
        </p:sp>
      </p:grpSp>
      <p:pic>
        <p:nvPicPr>
          <p:cNvPr id="21" name="Picture 2" descr="D:\Tammy品味傳播\2014\P1_07\p01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221088"/>
            <a:ext cx="4680520" cy="262109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14427597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11e8261c-c8f4-4a0d-9847-70f2229febd4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 - &amp;quot;課程目標&amp;quot;&quot;/&gt;&lt;property id=&quot;20307&quot; value=&quot;291&quot;/&gt;&lt;/object&gt;&lt;object type=&quot;3&quot; unique_id=&quot;10006&quot;&gt;&lt;property id=&quot;20148&quot; value=&quot;5&quot;/&gt;&lt;property id=&quot;20300&quot; value=&quot;Slide 3 - &amp;quot;課程大綱&amp;quot;&quot;/&gt;&lt;property id=&quot;20307&quot; value=&quot;303&quot;/&gt;&lt;/object&gt;&lt;object type=&quot;3&quot; unique_id=&quot;10007&quot;&gt;&lt;property id=&quot;20148&quot; value=&quot;5&quot;/&gt;&lt;property id=&quot;20300&quot; value=&quot;Slide 4 - &amp;quot;你說我「話」之遊戲規則&amp;quot;&quot;/&gt;&lt;property id=&quot;20307&quot; value=&quot;304&quot;/&gt;&lt;/object&gt;&lt;object type=&quot;3&quot; unique_id=&quot;10008&quot;&gt;&lt;property id=&quot;20148&quot; value=&quot;5&quot;/&gt;&lt;property id=&quot;20300&quot; value=&quot;Slide 5 - &amp;quot;你說我「話」之大解密&amp;quot;&quot;/&gt;&lt;property id=&quot;20307&quot; value=&quot;269&quot;/&gt;&lt;/object&gt;&lt;object type=&quot;3&quot; unique_id=&quot;10009&quot;&gt;&lt;property id=&quot;20148&quot; value=&quot;5&quot;/&gt;&lt;property id=&quot;20300&quot; value=&quot;Slide 6 - &amp;quot;為什麼要溝通？&amp;quot;&quot;/&gt;&lt;property id=&quot;20307&quot; value=&quot;265&quot;/&gt;&lt;/object&gt;&lt;object type=&quot;3&quot; unique_id=&quot;10010&quot;&gt;&lt;property id=&quot;20148&quot; value=&quot;5&quot;/&gt;&lt;property id=&quot;20300&quot; value=&quot;Slide 7 - &amp;quot;溝通的重要性&amp;quot;&quot;/&gt;&lt;property id=&quot;20307&quot; value=&quot;300&quot;/&gt;&lt;/object&gt;&lt;object type=&quot;3&quot; unique_id=&quot;10011&quot;&gt;&lt;property id=&quot;20148&quot; value=&quot;5&quot;/&gt;&lt;property id=&quot;20300&quot; value=&quot;Slide 8 - &amp;quot;溝通的要素與流程&amp;quot;&quot;/&gt;&lt;property id=&quot;20307&quot; value=&quot;307&quot;/&gt;&lt;/object&gt;&lt;object type=&quot;3&quot; unique_id=&quot;10012&quot;&gt;&lt;property id=&quot;20148&quot; value=&quot;5&quot;/&gt;&lt;property id=&quot;20300&quot; value=&quot;Slide 9 - &amp;quot;溝通的方式&amp;quot;&quot;/&gt;&lt;property id=&quot;20307&quot; value=&quot;267&quot;/&gt;&lt;/object&gt;&lt;object type=&quot;3&quot; unique_id=&quot;10013&quot;&gt;&lt;property id=&quot;20148&quot; value=&quot;5&quot;/&gt;&lt;property id=&quot;20300&quot; value=&quot;Slide 10 - &amp;quot;溝通的方式&amp;quot;&quot;/&gt;&lt;property id=&quot;20307&quot; value=&quot;280&quot;/&gt;&lt;/object&gt;&lt;object type=&quot;3&quot; unique_id=&quot;10014&quot;&gt;&lt;property id=&quot;20148&quot; value=&quot;5&quot;/&gt;&lt;property id=&quot;20300&quot; value=&quot;Slide 11 - &amp;quot;溝通的技巧&amp;quot;&quot;/&gt;&lt;property id=&quot;20307&quot; value=&quot;278&quot;/&gt;&lt;/object&gt;&lt;object type=&quot;3&quot; unique_id=&quot;10015&quot;&gt;&lt;property id=&quot;20148&quot; value=&quot;5&quot;/&gt;&lt;property id=&quot;20300&quot; value=&quot;Slide 12 - &amp;quot;溝通的技巧-語言技巧、非語言技巧&amp;quot;&quot;/&gt;&lt;property id=&quot;20307&quot; value=&quot;281&quot;/&gt;&lt;/object&gt;&lt;object type=&quot;3&quot; unique_id=&quot;10016&quot;&gt;&lt;property id=&quot;20148&quot; value=&quot;5&quot;/&gt;&lt;property id=&quot;20300&quot; value=&quot;Slide 13 - &amp;quot;溝通的技巧-表達技巧&amp;quot;&quot;/&gt;&lt;property id=&quot;20307&quot; value=&quot;282&quot;/&gt;&lt;/object&gt;&lt;object type=&quot;3&quot; unique_id=&quot;10017&quot;&gt;&lt;property id=&quot;20148&quot; value=&quot;5&quot;/&gt;&lt;property id=&quot;20300&quot; value=&quot;Slide 14 - &amp;quot;溝通的技巧-我訊息例子1&amp;quot;&quot;/&gt;&lt;property id=&quot;20307&quot; value=&quot;298&quot;/&gt;&lt;/object&gt;&lt;object type=&quot;3&quot; unique_id=&quot;10018&quot;&gt;&lt;property id=&quot;20148&quot; value=&quot;5&quot;/&gt;&lt;property id=&quot;20300&quot; value=&quot;Slide 15 - &amp;quot;溝通的技巧-傾聽技巧&amp;quot;&quot;/&gt;&lt;property id=&quot;20307&quot; value=&quot;283&quot;/&gt;&lt;/object&gt;&lt;object type=&quot;3&quot; unique_id=&quot;10019&quot;&gt;&lt;property id=&quot;20148&quot; value=&quot;5&quot;/&gt;&lt;property id=&quot;20300&quot; value=&quot;Slide 16 - &amp;quot;溝通的技巧-反應技巧&amp;quot;&quot;/&gt;&lt;property id=&quot;20307&quot; value=&quot;284&quot;/&gt;&lt;/object&gt;&lt;object type=&quot;3&quot; unique_id=&quot;10020&quot;&gt;&lt;property id=&quot;20148&quot; value=&quot;5&quot;/&gt;&lt;property id=&quot;20300&quot; value=&quot;Slide 17 - &amp;quot;溝通的技巧-積極的傾聽VS消極的傾聽&amp;quot;&quot;/&gt;&lt;property id=&quot;20307&quot; value=&quot;296&quot;/&gt;&lt;/object&gt;&lt;object type=&quot;3&quot; unique_id=&quot;10021&quot;&gt;&lt;property id=&quot;20148&quot; value=&quot;5&quot;/&gt;&lt;property id=&quot;20300&quot; value=&quot;Slide 18 - &amp;quot;溝通的技巧-其他1&amp;quot;&quot;/&gt;&lt;property id=&quot;20307&quot; value=&quot;285&quot;/&gt;&lt;/object&gt;&lt;object type=&quot;3&quot; unique_id=&quot;10022&quot;&gt;&lt;property id=&quot;20148&quot; value=&quot;5&quot;/&gt;&lt;property id=&quot;20300&quot; value=&quot;Slide 19 - &amp;quot;溝通的技巧-其他2&amp;quot;&quot;/&gt;&lt;property id=&quot;20307&quot; value=&quot;301&quot;/&gt;&lt;/object&gt;&lt;object type=&quot;3&quot; unique_id=&quot;10023&quot;&gt;&lt;property id=&quot;20148&quot; value=&quot;5&quot;/&gt;&lt;property id=&quot;20300&quot; value=&quot;Slide 20 - &amp;quot;溝通的技巧(統整)&amp;quot;&quot;/&gt;&lt;property id=&quot;20307&quot; value=&quot;297&quot;/&gt;&lt;/object&gt;&lt;object type=&quot;3&quot; unique_id=&quot;10024&quot;&gt;&lt;property id=&quot;20148&quot; value=&quot;5&quot;/&gt;&lt;property id=&quot;20300&quot; value=&quot;Slide 21 - &amp;quot;熱線你我他，溝通不斷線&amp;quot;&quot;/&gt;&lt;property id=&quot;20307&quot; value=&quot;257&quot;/&gt;&lt;/object&gt;&lt;object type=&quot;3&quot; unique_id=&quot;10025&quot;&gt;&lt;property id=&quot;20148&quot; value=&quot;5&quot;/&gt;&lt;property id=&quot;20300&quot; value=&quot;Slide 22 - &amp;quot;避免誤會發生&amp;quot;&quot;/&gt;&lt;property id=&quot;20307&quot; value=&quot;259&quot;/&gt;&lt;/object&gt;&lt;object type=&quot;3&quot; unique_id=&quot;10026&quot;&gt;&lt;property id=&quot;20148&quot; value=&quot;5&quot;/&gt;&lt;property id=&quot;20300&quot; value=&quot;Slide 23 - &amp;quot;避免誤會發生-一致的語言&amp;quot;&quot;/&gt;&lt;property id=&quot;20307&quot; value=&quot;274&quot;/&gt;&lt;/object&gt;&lt;object type=&quot;3&quot; unique_id=&quot;10027&quot;&gt;&lt;property id=&quot;20148&quot; value=&quot;5&quot;/&gt;&lt;property id=&quot;20300&quot; value=&quot;Slide 24 - &amp;quot;避免誤會發生-具體說明狀況&amp;quot;&quot;/&gt;&lt;property id=&quot;20307&quot; value=&quot;275&quot;/&gt;&lt;/object&gt;&lt;object type=&quot;3&quot; unique_id=&quot;10028&quot;&gt;&lt;property id=&quot;20148&quot; value=&quot;5&quot;/&gt;&lt;property id=&quot;20300&quot; value=&quot;Slide 25 - &amp;quot;避免誤會發生-提出問題&amp;quot;&quot;/&gt;&lt;property id=&quot;20307&quot; value=&quot;277&quot;/&gt;&lt;/object&gt;&lt;object type=&quot;3&quot; unique_id=&quot;10029&quot;&gt;&lt;property id=&quot;20148&quot; value=&quot;5&quot;/&gt;&lt;property id=&quot;20300&quot; value=&quot;Slide 26 - &amp;quot;避免誤會發生-重述&amp;quot;&quot;/&gt;&lt;property id=&quot;20307&quot; value=&quot;276&quot;/&gt;&lt;/object&gt;&lt;object type=&quot;3&quot; unique_id=&quot;10030&quot;&gt;&lt;property id=&quot;20148&quot; value=&quot;5&quot;/&gt;&lt;property id=&quot;20300&quot; value=&quot;Slide 27 - &amp;quot;「戲中有話，話中有戲」規則&amp;quot;&quot;/&gt;&lt;property id=&quot;20307&quot; value=&quot;302&quot;/&gt;&lt;/object&gt;&lt;object type=&quot;3&quot; unique_id=&quot;10031&quot;&gt;&lt;property id=&quot;20148&quot; value=&quot;5&quot;/&gt;&lt;property id=&quot;20300&quot; value=&quot;Slide 28 - &amp;quot;戲中有話，話中有戲-情境一&amp;quot;&quot;/&gt;&lt;property id=&quot;20307&quot; value=&quot;294&quot;/&gt;&lt;/object&gt;&lt;object type=&quot;3&quot; unique_id=&quot;10032&quot;&gt;&lt;property id=&quot;20148&quot; value=&quot;5&quot;/&gt;&lt;property id=&quot;20300&quot; value=&quot;Slide 29 - &amp;quot;戲中有話，話中有戲-情境二&amp;quot;&quot;/&gt;&lt;property id=&quot;20307&quot; value=&quot;287&quot;/&gt;&lt;/object&gt;&lt;object type=&quot;3&quot; unique_id=&quot;10033&quot;&gt;&lt;property id=&quot;20148&quot; value=&quot;5&quot;/&gt;&lt;property id=&quot;20300&quot; value=&quot;Slide 30 - &amp;quot;戲中有話，話中有戲-情境三&amp;quot;&quot;/&gt;&lt;property id=&quot;20307&quot; value=&quot;289&quot;/&gt;&lt;/object&gt;&lt;object type=&quot;3&quot; unique_id=&quot;10034&quot;&gt;&lt;property id=&quot;20148&quot; value=&quot;5&quot;/&gt;&lt;property id=&quot;20300&quot; value=&quot;Slide 31 - &amp;quot;「溝」手搶「通」&amp;quot;&quot;/&gt;&lt;property id=&quot;20307&quot; value=&quot;261&quot;/&gt;&lt;/object&gt;&lt;object type=&quot;3&quot; unique_id=&quot;10035&quot;&gt;&lt;property id=&quot;20148&quot; value=&quot;5&quot;/&gt;&lt;property id=&quot;20300&quot; value=&quot;Slide 32 - &amp;quot;結語&amp;quot;&quot;/&gt;&lt;property id=&quot;20307&quot; value=&quot;286&quot;/&gt;&lt;/object&gt;&lt;object type=&quot;3&quot; unique_id=&quot;10036&quot;&gt;&lt;property id=&quot;20148&quot; value=&quot;5&quot;/&gt;&lt;property id=&quot;20300&quot; value=&quot;Slide 33&quot;/&gt;&lt;property id=&quot;20307&quot; value=&quot;308&quot;/&gt;&lt;/object&gt;&lt;/object&gt;&lt;/object&gt;&lt;/database&gt;"/>
  <p:tag name="SECTOMILLISECCONVERTED" val="1"/>
  <p:tag name="ARTICULATE_SLIDE_COUNT" val="32"/>
  <p:tag name="ARTICULATE_PROJECT_OPEN" val="1"/>
  <p:tag name="ARTICULATE_REFERENCE_TYPE_4" val="1"/>
  <p:tag name="ARTICULATE_REFERENCE_4" val="C:\Users\user\Desktop\星期日錄音\P1_07\writer.pdf"/>
  <p:tag name="ARTICULATE_REFERENCE_TITLE_4" val="教案作者簡介"/>
  <p:tag name="ARTICULATE_REFERENCE_ID_4" val="05b14964-af35-4f2f-a28c-c3ebedde56fe"/>
  <p:tag name="ARTICULATE_REFERENCE_TYPE_1" val="1"/>
  <p:tag name="ARTICULATE_REFERENCE_1" val="C:\Users\user\Desktop\星期日錄音\P1_07\courseintro.pdf"/>
  <p:tag name="ARTICULATE_REFERENCE_TITLE_1" val="教案教學指引"/>
  <p:tag name="ARTICULATE_REFERENCE_ID_1" val="4a7a0c8b-f786-4526-9a82-4b8429e6e3be"/>
  <p:tag name="ARTICULATE_REFERENCE_TYPE_2" val="1"/>
  <p:tag name="ARTICULATE_REFERENCE_2" val="C:\Users\user\Desktop\星期日錄音\P1_07\handout.pdf"/>
  <p:tag name="ARTICULATE_REFERENCE_TITLE_2" val="學習單"/>
  <p:tag name="ARTICULATE_REFERENCE_ID_2" val="70ef9873-ec5e-43f5-a5cd-6fee5f0feb52"/>
  <p:tag name="ARTICULATE_REFERENCE_TYPE_3" val="1"/>
  <p:tag name="ARTICULATE_REFERENCE_3" val="C:\Users\user\Desktop\星期日錄音\P1_07\writer.pdf"/>
  <p:tag name="ARTICULATE_REFERENCE_TITLE_3" val="教案作者簡介"/>
  <p:tag name="ARTICULATE_REFERENCE_ID_3" val="05b14964-af35-4f2f-a28c-c3ebedde56fe"/>
  <p:tag name="ARTICULATE_REFERENCE_COUNT" val="3"/>
  <p:tag name="ARTICULATE_REFERENCE_DESCRIPTION" val="請點選下列參考文件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TAG_BACKING_FORM_KEY" val="919404-c:\users\user\desktop\p1_07\final\p1_07_m_final_062315.pptx"/>
  <p:tag name="ARTICULATE_PRESENTER_VERSION" val="7"/>
  <p:tag name="ARTICULATE_USED_PAGE_ORIENTATION" val="1"/>
  <p:tag name="ARTICULATE_USED_PAGE_SIZE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2"/>
  <p:tag name="ARTICULATE_AUDIO_RECORDED" val="1"/>
  <p:tag name="ELAPSEDTIME" val="46.6"/>
  <p:tag name="TIMELINE" val="0.40/27.10/28.80/33.60/39.40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98"/>
  <p:tag name="ARTICULATE_AUDIO_RECORDED" val="1"/>
  <p:tag name="ELAPSEDTIME" val="61"/>
  <p:tag name="TIMELINE" val="1.80/21.70/31.90/44.20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4bbad6f13cc24dafaf656cfc8c57bcf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825e7288849846e683c0463193fd473b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eff83173a64e47f1afd3700add21c6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3"/>
  <p:tag name="ARTICULATE_AUDIO_RECORDED" val="1"/>
  <p:tag name="ELAPSEDTIME" val="57.6"/>
  <p:tag name="TIMELINE" val="0.50/1.70/17.10/22.60/25.90/32.90/40.00/47.10/51.80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ARTICULATE_AUDIO_RECORDED" val="1"/>
  <p:tag name="ELAPSEDTIME" val="5.7"/>
  <p:tag name="ARTICULATE_TITLE_TAG" val="「溝」起彼此之間的橋樑──溝通技巧"/>
  <p:tag name="TIMELINE" val="2.60/4.19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False"/>
  <p:tag name="ARTICULATE_PLAYER_CONTROL_NEXT" val="True"/>
  <p:tag name="ARTICULATE_USED_LAYOUT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4"/>
  <p:tag name="ARTICULATE_AUDIO_RECORDED" val="1"/>
  <p:tag name="ELAPSEDTIME" val="16.9"/>
  <p:tag name="TIMELINE" val="0.50/1.80/8.50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96"/>
  <p:tag name="ARTICULATE_AUDIO_RECORDED" val="1"/>
  <p:tag name="ELAPSEDTIME" val="36.5"/>
  <p:tag name="TIMELINE" val="2.70/4.80/8.20/15.00/20.40/21.80/28.20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5"/>
  <p:tag name="ARTICULATE_AUDIO_RECORDED" val="1"/>
  <p:tag name="ELAPSEDTIME" val="48"/>
  <p:tag name="TIMELINE" val="3.40/14.50/26.00/32.50/35.90/41.10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01"/>
  <p:tag name="ARTICULATE_AUDIO_RECORDED" val="1"/>
  <p:tag name="ELAPSEDTIME" val="11.7"/>
  <p:tag name="TIMELINE" val="0.60/6.40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97"/>
  <p:tag name="ARTICULATE_AUDIO_RECORDED" val="1"/>
  <p:tag name="ELAPSEDTIME" val="21.7"/>
  <p:tag name="TIMELINE" val="3.20/4.60/5.80/7.10/8.30/9.80/11.50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7"/>
  <p:tag name="ARTICULATE_AUDIO_RECORDED" val="1"/>
  <p:tag name="ORIGINAL_AUDIO_FILEPATH" val="C:\Users\user\Desktop\星期日錄音\P1_07\21.wav"/>
  <p:tag name="ELAPSEDTIME" val="13.762"/>
  <p:tag name="TIMELINE" val="3.00/4.00/6.40/9.20/11.50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91"/>
  <p:tag name="ARTICULATE_AUDIO_RECORDED" val="1"/>
  <p:tag name="ELAPSEDTIME" val="16.2"/>
  <p:tag name="TIMELINE" val="2.50/4.20/6.40/8.60/11.30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9"/>
  <p:tag name="ARTICULATE_AUDIO_RECORDED" val="1"/>
  <p:tag name="ORIGINAL_AUDIO_FILEPATH" val="C:\Users\user\Desktop\星期日錄音\P1_07\22.wav"/>
  <p:tag name="ELAPSEDTIME" val="34.912"/>
  <p:tag name="TIMELINE" val="3.60/21.90/27.10/30.40/32.40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4"/>
  <p:tag name="ARTICULATE_AUDIO_RECORDED" val="1"/>
  <p:tag name="ELAPSEDTIME" val="15.9"/>
  <p:tag name="TIMELINE" val="0.50/5.60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5"/>
  <p:tag name="ARTICULATE_AUDIO_RECORDED" val="1"/>
  <p:tag name="ELAPSEDTIME" val="19.4"/>
  <p:tag name="TIMELINE" val="1.20/3.70/14.00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MARGIN_1" val="0"/>
  <p:tag name="MARGIN_2" val="36"/>
  <p:tag name="MARGIN_3" val="72"/>
  <p:tag name="MARGIN_4" val="108"/>
  <p:tag name="MARGIN_5" val="144"/>
  <p:tag name="FONT_SIZE" val="1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7"/>
  <p:tag name="ARTICULATE_AUDIO_RECORDED" val="1"/>
  <p:tag name="ELAPSEDTIME" val="12.6"/>
  <p:tag name="TIMELINE" val="0.40/2.80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6"/>
  <p:tag name="ARTICULATE_AUDIO_RECORDED" val="1"/>
  <p:tag name="ELAPSEDTIME" val="11.4"/>
  <p:tag name="TIMELINE" val="0.80/2.20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AUDIO_RECORDED" val="1"/>
  <p:tag name="AUDIO_ID" val="302"/>
  <p:tag name="ELAPSEDTIME" val="71.442"/>
  <p:tag name="TIMELINE" val="5.00/12.40/14.00/16.20/18.80/21.10/30.00/45.60/52.80/55.00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a27d1e3f1abd45f28ac33a802008cff6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94"/>
  <p:tag name="ARTICULATE_AUDIO_RECORDED" val="1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5"/>
  <p:tag name="ARTICULATE_AUDIO_RECORDED" val="1"/>
  <p:tag name="ELAPSEDTIME" val="20.1"/>
  <p:tag name="TIMELINE" val="4.40/8.00/11.50/13.40/16.40/18.20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7"/>
  <p:tag name="ARTICULATE_AUDIO_RECORDED" val="1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9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1"/>
  <p:tag name="ARTICULATE_AUDIO_RECORDED" val="1"/>
  <p:tag name="ELAPSEDTIME" val="24.3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6"/>
  <p:tag name="ARTICULATE_AUDIO_RECORDED" val="1"/>
  <p:tag name="ELAPSEDTIME" val="26.7"/>
  <p:tag name="TIMELINE" val="1.50/18.80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False"/>
  <p:tag name="ARTICULATE_USED_LAYOUT" val="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7"/>
  <p:tag name="ARTICULATE_AUDIO_RECORDED" val="1"/>
  <p:tag name="ELAPSEDTIME" val="60.782"/>
  <p:tag name="ARTICULATE_TITLE_TAG" val="溝通的方式 -1"/>
  <p:tag name="TIMELINE" val="3.00/13.60/48.30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0"/>
  <p:tag name="ARTICULATE_AUDIO_RECORDED" val="1"/>
  <p:tag name="ARTICULATE_TITLE_TAG" val="溝通的方式 -2"/>
  <p:tag name="ORIGINAL_AUDIO_FILEPATH" val="C:\Users\user\Dropbox\drugproject\P1_07\Final\10.wav"/>
  <p:tag name="ELAPSEDTIME" val="25.732"/>
  <p:tag name="TIMELINE" val="1.20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8"/>
  <p:tag name="ARTICULATE_AUDIO_RECORDED" val="1"/>
  <p:tag name="ELAPSEDTIME" val="15.9"/>
  <p:tag name="ARTICULATE_TITLE_TAG" val="溝通的技巧 -3"/>
  <p:tag name="TIMELINE" val="5.40/6.90/8.30/9.70/11.60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1"/>
  <p:tag name="ARTICULATE_AUDIO_RECORDED" val="1"/>
  <p:tag name="ELAPSEDTIME" val="26.7"/>
  <p:tag name="TIMELINE" val="0.60/5.60/10.60/15.60/20.60/23.70/25.25"/>
  <p:tag name="ARTICULATE_NAV_LEVEL" val="1"/>
  <p:tag name="ARTICULATE_SLIDE_PRESENTER_GUID" val="b9a5ab88-d793-42f8-a2cd-3150691d90ba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USED_LAYOUT" val="2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2015</TotalTime>
  <Words>3115</Words>
  <Application>Microsoft Office PowerPoint</Application>
  <PresentationFormat>如螢幕大小 (4:3)</PresentationFormat>
  <Paragraphs>225</Paragraphs>
  <Slides>27</Slides>
  <Notes>27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28" baseType="lpstr">
      <vt:lpstr>旅程</vt:lpstr>
      <vt:lpstr>投影片 1</vt:lpstr>
      <vt:lpstr>課程目標</vt:lpstr>
      <vt:lpstr>為什麼要溝通？</vt:lpstr>
      <vt:lpstr>溝通的方式</vt:lpstr>
      <vt:lpstr>溝通的方式</vt:lpstr>
      <vt:lpstr>溝通的技巧</vt:lpstr>
      <vt:lpstr>溝通的技巧-語言技巧、非語言技巧</vt:lpstr>
      <vt:lpstr>溝通的技巧-表達技巧</vt:lpstr>
      <vt:lpstr>溝通的技巧-我訊息例子1</vt:lpstr>
      <vt:lpstr>溝通的技巧-傾聽技巧</vt:lpstr>
      <vt:lpstr>溝通的技巧-反應技巧</vt:lpstr>
      <vt:lpstr>溝通的技巧-積極的傾聽VS消極的傾聽</vt:lpstr>
      <vt:lpstr>溝通的技巧-其他1</vt:lpstr>
      <vt:lpstr>溝通的技巧-其他2</vt:lpstr>
      <vt:lpstr>溝通的技巧(統整)</vt:lpstr>
      <vt:lpstr>熱線你我他，溝通不斷線</vt:lpstr>
      <vt:lpstr>避免誤會發生</vt:lpstr>
      <vt:lpstr>避免誤會發生-一致的語言</vt:lpstr>
      <vt:lpstr>避免誤會發生-具體說明狀況</vt:lpstr>
      <vt:lpstr>避免誤會發生-提出問題</vt:lpstr>
      <vt:lpstr>避免誤會發生-重述</vt:lpstr>
      <vt:lpstr>「戲中有話，話中有戲」規則</vt:lpstr>
      <vt:lpstr>戲中有話，話中有戲-情境一</vt:lpstr>
      <vt:lpstr>戲中有話，話中有戲-情境二</vt:lpstr>
      <vt:lpstr>戲中有話，話中有戲-情境三</vt:lpstr>
      <vt:lpstr>「溝」手搶「通」</vt:lpstr>
      <vt:lpstr>結語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Vicky</dc:creator>
  <cp:lastModifiedBy>sony</cp:lastModifiedBy>
  <cp:revision>633</cp:revision>
  <dcterms:created xsi:type="dcterms:W3CDTF">2014-09-13T23:10:14Z</dcterms:created>
  <dcterms:modified xsi:type="dcterms:W3CDTF">2022-04-15T01:00:52Z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p1_07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F925F753-DEF4-4FE8-3F18-3F3D183F7C3F</vt:lpwstr>
  </property>
  <property fmtid="{D5CDD505-2E9C-101B-9397-08002B2CF9AE}" pid="6" name="ArticulateProjectFull">
    <vt:lpwstr>C:\Users\user\Desktop\P1_07\Final\P1_07_m_final_062315.ppta</vt:lpwstr>
  </property>
</Properties>
</file>