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56" r:id="rId3"/>
    <p:sldId id="290" r:id="rId4"/>
    <p:sldId id="282" r:id="rId5"/>
    <p:sldId id="291" r:id="rId6"/>
    <p:sldId id="292" r:id="rId7"/>
    <p:sldId id="293" r:id="rId8"/>
    <p:sldId id="294" r:id="rId9"/>
    <p:sldId id="304" r:id="rId10"/>
    <p:sldId id="296" r:id="rId11"/>
    <p:sldId id="298" r:id="rId12"/>
    <p:sldId id="299" r:id="rId13"/>
    <p:sldId id="300" r:id="rId14"/>
    <p:sldId id="301" r:id="rId15"/>
    <p:sldId id="302" r:id="rId16"/>
    <p:sldId id="303" r:id="rId17"/>
    <p:sldId id="295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Ajepajep.com%20&#32887;&#22580;&#20523;&#29702;&#20572;&#30475;&#32893;--&#29312;&#21033;&#30333;&#19971;&#31687;.mp4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28436;&#65306;&#30149;&#20551;.mp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28436;&#65306;&#21839;&#38988;&#35531;&#25945;.mp4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28436;&#65306;&#35531;&#27714;&#21332;&#21161;.mp4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28436;&#65306;&#36978;&#21040;.mp4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28436;&#65306;&#25171;&#30772;&#30436;&#23376;.mp4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28436;&#65306;&#30149;&#20551;.mp4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28436;&#65306;&#33258;&#25105;&#20171;&#32057;.mp4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Ajepajep.com%20&#22914;&#20309;&#24478;&#32887;&#22580;&#34928;&#21654;&#35722;&#36523;&#32887;&#22580;a&#21654;&#65311;.mp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Ajepajep.com%20&#32887;&#22580;&#20523;&#29702;%20&#32769;&#40165;v.s.&#33756;&#40165;.mp4" TargetMode="External"/><Relationship Id="rId7" Type="http://schemas.openxmlformats.org/officeDocument/2006/relationships/hyperlink" Target="Ajepajep.com%20&#32887;&#22580;&#20523;&#29702;-&#32887;&#22580;&#34909;&#31361;&#24433;&#29255;(&#22577;&#21578;&#29992;).mp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Ajepajep.com%20&#32887;&#22580;&#24494;&#38651;&#24433;-&#26381;&#21209;&#29983;&#24453;&#23458;&#24046;&#21029;.mp4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Ajepajep.com%20&#24494;&#38651;&#24433;%20%5b%20&#27714;&#32887;&#21521;&#21069;&#34909;%20%5d%20&#37045;&#24237;&#20027;&#28436;.mp4" TargetMode="External"/><Relationship Id="rId7" Type="http://schemas.openxmlformats.org/officeDocument/2006/relationships/hyperlink" Target="Ajepajep.com%20&#40845;&#33775;&#31185;&#25216;&#22823;&#23416;%20&#32887;&#22580;&#20523;&#29702;-&#24615;&#39479;&#25854;.mp4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Ajepajep.com%20&#32887;&#22580;&#20523;&#29702;&#24494;&#38651;&#24433;&#12288;&#29312;&#21033;&#19978;&#21496;.mp4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Ajepajep.com%20&#20154;&#21147;&#36039;&#28304;&#24494;&#38651;&#24433;%20&#32887;&#22580;&#33457;&#22079;&#22132;.mp4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Ajepajep.com%20&#32887;&#22580;&#20523;&#29702;.mp4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發生</a:t>
            </a:r>
            <a:r>
              <a:rPr lang="zh-TW" altLang="en-US" dirty="0" smtClean="0">
                <a:solidFill>
                  <a:srgbClr val="FF0000"/>
                </a:solidFill>
              </a:rPr>
              <a:t>什麼事？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5688632" cy="401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86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85597" y="5021013"/>
            <a:ext cx="8424935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5400" dirty="0" smtClean="0"/>
              <a:t>老闆，我身體不舒服，可以請病假一天嗎？</a:t>
            </a:r>
            <a:endParaRPr lang="zh-TW" altLang="en-US" sz="54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狀況一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712968" cy="366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62801"/>
            <a:ext cx="1403648" cy="99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61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85597" y="5021013"/>
            <a:ext cx="8424935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TW" sz="5400" dirty="0" smtClean="0"/>
              <a:t>OO</a:t>
            </a:r>
            <a:r>
              <a:rPr lang="zh-TW" altLang="en-US" sz="5400" dirty="0" smtClean="0"/>
              <a:t>同事，可以請問一下嗎？</a:t>
            </a:r>
            <a:endParaRPr lang="zh-TW" altLang="en-US" sz="54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狀況二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9530"/>
            <a:ext cx="871296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7" y="5864225"/>
            <a:ext cx="1401763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19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5064968"/>
            <a:ext cx="8424935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TW" sz="5400" dirty="0" smtClean="0"/>
              <a:t>OO</a:t>
            </a:r>
            <a:r>
              <a:rPr lang="zh-TW" altLang="en-US" sz="5400" dirty="0" smtClean="0"/>
              <a:t>同事，可以幫忙一下嗎？</a:t>
            </a:r>
            <a:endParaRPr lang="zh-TW" altLang="en-US" sz="54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狀況三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1296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988" y="5864225"/>
            <a:ext cx="1401763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1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70847" y="5013176"/>
            <a:ext cx="8424935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5400" dirty="0"/>
              <a:t>老闆，對不起，我</a:t>
            </a:r>
            <a:r>
              <a:rPr lang="zh-TW" altLang="en-US" sz="5400" dirty="0" smtClean="0"/>
              <a:t>遲到了</a:t>
            </a:r>
            <a:endParaRPr lang="zh-TW" altLang="en-US" sz="54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狀況四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4" y="1268760"/>
            <a:ext cx="8702443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914945"/>
            <a:ext cx="1330220" cy="94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81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01409" y="4797152"/>
            <a:ext cx="8424935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5400" dirty="0"/>
              <a:t>老闆，對不起</a:t>
            </a:r>
            <a:r>
              <a:rPr lang="zh-TW" altLang="en-US" sz="5400" dirty="0" smtClean="0"/>
              <a:t>，是我打破盤子的，下次我會注意</a:t>
            </a:r>
            <a:endParaRPr lang="zh-TW" altLang="en-US" sz="54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狀況五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35" y="1340768"/>
            <a:ext cx="864096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626" y="5913437"/>
            <a:ext cx="132873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1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5013176"/>
            <a:ext cx="8424935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5400" dirty="0"/>
              <a:t>老闆</a:t>
            </a:r>
            <a:r>
              <a:rPr lang="zh-TW" altLang="en-US" sz="5400" dirty="0" smtClean="0"/>
              <a:t>，我下個月要出國，可以請事假嗎？</a:t>
            </a:r>
            <a:endParaRPr lang="zh-TW" altLang="en-US" sz="54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狀況六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4096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5913437"/>
            <a:ext cx="132873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57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5013176"/>
            <a:ext cx="8424935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5400" dirty="0"/>
              <a:t>大家好，我是</a:t>
            </a:r>
            <a:r>
              <a:rPr lang="en-US" altLang="zh-TW" sz="5400" dirty="0"/>
              <a:t>OO</a:t>
            </a:r>
            <a:r>
              <a:rPr lang="zh-TW" altLang="en-US" sz="5400" dirty="0"/>
              <a:t>，以後請多多指教</a:t>
            </a:r>
            <a:r>
              <a:rPr lang="zh-TW" altLang="en-US" sz="5400" dirty="0" smtClean="0"/>
              <a:t>？</a:t>
            </a:r>
            <a:endParaRPr lang="zh-TW" altLang="en-US" sz="54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狀況七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96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5911409"/>
            <a:ext cx="132873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73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2132856"/>
            <a:ext cx="8229600" cy="1252728"/>
          </a:xfrm>
        </p:spPr>
        <p:txBody>
          <a:bodyPr>
            <a:noAutofit/>
          </a:bodyPr>
          <a:lstStyle/>
          <a:p>
            <a:r>
              <a:rPr lang="zh-TW" altLang="en-US" sz="12000" dirty="0" smtClean="0">
                <a:solidFill>
                  <a:schemeClr val="tx1"/>
                </a:solidFill>
              </a:rPr>
              <a:t>演技大考驗</a:t>
            </a:r>
            <a:endParaRPr lang="zh-TW" altLang="en-US" sz="120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28853"/>
            <a:ext cx="4644008" cy="262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88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07706" y="260648"/>
            <a:ext cx="8229600" cy="1252728"/>
          </a:xfrm>
        </p:spPr>
        <p:txBody>
          <a:bodyPr/>
          <a:lstStyle/>
          <a:p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979712" y="2636912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9600" dirty="0"/>
              <a:t>複習</a:t>
            </a:r>
            <a:r>
              <a:rPr lang="zh-TW" altLang="en-US" sz="9600" dirty="0" smtClean="0"/>
              <a:t>一下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81990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1044624" y="-603448"/>
            <a:ext cx="7772400" cy="1780108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工作態度與認知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47664" y="2492896"/>
            <a:ext cx="6400800" cy="1473200"/>
          </a:xfrm>
        </p:spPr>
        <p:txBody>
          <a:bodyPr>
            <a:normAutofit/>
          </a:bodyPr>
          <a:lstStyle/>
          <a:p>
            <a:r>
              <a:rPr lang="zh-TW" altLang="en-US" sz="8000" dirty="0" smtClean="0">
                <a:solidFill>
                  <a:schemeClr val="tx2">
                    <a:lumMod val="75000"/>
                  </a:schemeClr>
                </a:solidFill>
              </a:rPr>
              <a:t>溝通技巧</a:t>
            </a:r>
            <a:endParaRPr lang="zh-TW" altLang="en-US" sz="8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-180528" y="5589240"/>
            <a:ext cx="4680520" cy="73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 smtClean="0">
                <a:solidFill>
                  <a:schemeClr val="tx2">
                    <a:lumMod val="75000"/>
                  </a:schemeClr>
                </a:solidFill>
              </a:rPr>
              <a:t>林錦泉</a:t>
            </a:r>
            <a:r>
              <a:rPr lang="en-US" altLang="zh-TW" sz="3600" dirty="0" smtClean="0">
                <a:solidFill>
                  <a:schemeClr val="tx2">
                    <a:lumMod val="75000"/>
                  </a:schemeClr>
                </a:solidFill>
              </a:rPr>
              <a:t>110.6</a:t>
            </a:r>
            <a:r>
              <a:rPr lang="zh-TW" altLang="en-US" sz="3600">
                <a:solidFill>
                  <a:schemeClr val="tx2">
                    <a:lumMod val="75000"/>
                  </a:schemeClr>
                </a:solidFill>
              </a:rPr>
              <a:t>修</a:t>
            </a:r>
            <a:endParaRPr lang="zh-TW" alt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33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>
            <a:normAutofit lnSpcReduction="10000"/>
          </a:bodyPr>
          <a:lstStyle/>
          <a:p>
            <a:r>
              <a:rPr lang="zh-TW" altLang="zh-TW" sz="6600" dirty="0"/>
              <a:t>讓自己了解對方的想法</a:t>
            </a:r>
            <a:r>
              <a:rPr lang="zh-TW" altLang="zh-TW" sz="6600" dirty="0" smtClean="0"/>
              <a:t>，</a:t>
            </a:r>
            <a:endParaRPr lang="en-US" altLang="zh-TW" sz="6600" dirty="0" smtClean="0"/>
          </a:p>
          <a:p>
            <a:r>
              <a:rPr lang="zh-TW" altLang="zh-TW" sz="6600" dirty="0" smtClean="0"/>
              <a:t>也</a:t>
            </a:r>
            <a:r>
              <a:rPr lang="zh-TW" altLang="zh-TW" sz="6600" dirty="0"/>
              <a:t>讓對方了解自己的想法</a:t>
            </a:r>
            <a:endParaRPr lang="zh-TW" altLang="en-US" sz="6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什麼是溝通？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1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溝通的方法？</a:t>
            </a:r>
            <a:endParaRPr lang="zh-TW" altLang="en-US" dirty="0"/>
          </a:p>
        </p:txBody>
      </p:sp>
      <p:sp>
        <p:nvSpPr>
          <p:cNvPr id="7" name="手繪多邊形 6"/>
          <p:cNvSpPr/>
          <p:nvPr/>
        </p:nvSpPr>
        <p:spPr>
          <a:xfrm>
            <a:off x="251520" y="1519857"/>
            <a:ext cx="8640960" cy="1167349"/>
          </a:xfrm>
          <a:custGeom>
            <a:avLst/>
            <a:gdLst>
              <a:gd name="connsiteX0" fmla="*/ 0 w 8640960"/>
              <a:gd name="connsiteY0" fmla="*/ 194562 h 1167349"/>
              <a:gd name="connsiteX1" fmla="*/ 194562 w 8640960"/>
              <a:gd name="connsiteY1" fmla="*/ 0 h 1167349"/>
              <a:gd name="connsiteX2" fmla="*/ 8446398 w 8640960"/>
              <a:gd name="connsiteY2" fmla="*/ 0 h 1167349"/>
              <a:gd name="connsiteX3" fmla="*/ 8640960 w 8640960"/>
              <a:gd name="connsiteY3" fmla="*/ 194562 h 1167349"/>
              <a:gd name="connsiteX4" fmla="*/ 8640960 w 8640960"/>
              <a:gd name="connsiteY4" fmla="*/ 972787 h 1167349"/>
              <a:gd name="connsiteX5" fmla="*/ 8446398 w 8640960"/>
              <a:gd name="connsiteY5" fmla="*/ 1167349 h 1167349"/>
              <a:gd name="connsiteX6" fmla="*/ 194562 w 8640960"/>
              <a:gd name="connsiteY6" fmla="*/ 1167349 h 1167349"/>
              <a:gd name="connsiteX7" fmla="*/ 0 w 8640960"/>
              <a:gd name="connsiteY7" fmla="*/ 972787 h 1167349"/>
              <a:gd name="connsiteX8" fmla="*/ 0 w 8640960"/>
              <a:gd name="connsiteY8" fmla="*/ 194562 h 116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0960" h="1167349">
                <a:moveTo>
                  <a:pt x="0" y="194562"/>
                </a:moveTo>
                <a:cubicBezTo>
                  <a:pt x="0" y="87108"/>
                  <a:pt x="87108" y="0"/>
                  <a:pt x="194562" y="0"/>
                </a:cubicBezTo>
                <a:lnTo>
                  <a:pt x="8446398" y="0"/>
                </a:lnTo>
                <a:cubicBezTo>
                  <a:pt x="8553852" y="0"/>
                  <a:pt x="8640960" y="87108"/>
                  <a:pt x="8640960" y="194562"/>
                </a:cubicBezTo>
                <a:lnTo>
                  <a:pt x="8640960" y="972787"/>
                </a:lnTo>
                <a:cubicBezTo>
                  <a:pt x="8640960" y="1080241"/>
                  <a:pt x="8553852" y="1167349"/>
                  <a:pt x="8446398" y="1167349"/>
                </a:cubicBezTo>
                <a:lnTo>
                  <a:pt x="194562" y="1167349"/>
                </a:lnTo>
                <a:cubicBezTo>
                  <a:pt x="87108" y="1167349"/>
                  <a:pt x="0" y="1080241"/>
                  <a:pt x="0" y="972787"/>
                </a:cubicBezTo>
                <a:lnTo>
                  <a:pt x="0" y="1945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435" tIns="228435" rIns="228435" bIns="228435" numCol="1" spcCol="1270" anchor="ctr" anchorCtr="0">
            <a:noAutofit/>
          </a:bodyPr>
          <a:lstStyle/>
          <a:p>
            <a:pPr lvl="0" algn="l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4500" b="1" kern="1200" dirty="0" smtClean="0">
                <a:solidFill>
                  <a:schemeClr val="tx1"/>
                </a:solidFill>
              </a:rPr>
              <a:t>1.</a:t>
            </a:r>
            <a:r>
              <a:rPr lang="zh-TW" altLang="en-US" sz="4500" b="1" kern="1200" dirty="0" smtClean="0">
                <a:solidFill>
                  <a:schemeClr val="tx1"/>
                </a:solidFill>
              </a:rPr>
              <a:t>傾聽：</a:t>
            </a:r>
            <a:endParaRPr lang="zh-TW" altLang="en-US" sz="4500" b="1" kern="1200" dirty="0">
              <a:solidFill>
                <a:schemeClr val="tx1"/>
              </a:solidFill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251520" y="2816806"/>
            <a:ext cx="8640960" cy="1167349"/>
          </a:xfrm>
          <a:custGeom>
            <a:avLst/>
            <a:gdLst>
              <a:gd name="connsiteX0" fmla="*/ 0 w 8640960"/>
              <a:gd name="connsiteY0" fmla="*/ 194562 h 1167349"/>
              <a:gd name="connsiteX1" fmla="*/ 194562 w 8640960"/>
              <a:gd name="connsiteY1" fmla="*/ 0 h 1167349"/>
              <a:gd name="connsiteX2" fmla="*/ 8446398 w 8640960"/>
              <a:gd name="connsiteY2" fmla="*/ 0 h 1167349"/>
              <a:gd name="connsiteX3" fmla="*/ 8640960 w 8640960"/>
              <a:gd name="connsiteY3" fmla="*/ 194562 h 1167349"/>
              <a:gd name="connsiteX4" fmla="*/ 8640960 w 8640960"/>
              <a:gd name="connsiteY4" fmla="*/ 972787 h 1167349"/>
              <a:gd name="connsiteX5" fmla="*/ 8446398 w 8640960"/>
              <a:gd name="connsiteY5" fmla="*/ 1167349 h 1167349"/>
              <a:gd name="connsiteX6" fmla="*/ 194562 w 8640960"/>
              <a:gd name="connsiteY6" fmla="*/ 1167349 h 1167349"/>
              <a:gd name="connsiteX7" fmla="*/ 0 w 8640960"/>
              <a:gd name="connsiteY7" fmla="*/ 972787 h 1167349"/>
              <a:gd name="connsiteX8" fmla="*/ 0 w 8640960"/>
              <a:gd name="connsiteY8" fmla="*/ 194562 h 116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0960" h="1167349">
                <a:moveTo>
                  <a:pt x="0" y="194562"/>
                </a:moveTo>
                <a:cubicBezTo>
                  <a:pt x="0" y="87108"/>
                  <a:pt x="87108" y="0"/>
                  <a:pt x="194562" y="0"/>
                </a:cubicBezTo>
                <a:lnTo>
                  <a:pt x="8446398" y="0"/>
                </a:lnTo>
                <a:cubicBezTo>
                  <a:pt x="8553852" y="0"/>
                  <a:pt x="8640960" y="87108"/>
                  <a:pt x="8640960" y="194562"/>
                </a:cubicBezTo>
                <a:lnTo>
                  <a:pt x="8640960" y="972787"/>
                </a:lnTo>
                <a:cubicBezTo>
                  <a:pt x="8640960" y="1080241"/>
                  <a:pt x="8553852" y="1167349"/>
                  <a:pt x="8446398" y="1167349"/>
                </a:cubicBezTo>
                <a:lnTo>
                  <a:pt x="194562" y="1167349"/>
                </a:lnTo>
                <a:cubicBezTo>
                  <a:pt x="87108" y="1167349"/>
                  <a:pt x="0" y="1080241"/>
                  <a:pt x="0" y="972787"/>
                </a:cubicBezTo>
                <a:lnTo>
                  <a:pt x="0" y="1945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435" tIns="228435" rIns="228435" bIns="228435" numCol="1" spcCol="1270" anchor="ctr" anchorCtr="0">
            <a:noAutofit/>
          </a:bodyPr>
          <a:lstStyle/>
          <a:p>
            <a:pPr lvl="0" algn="l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4500" b="1" kern="1200" dirty="0" smtClean="0">
                <a:solidFill>
                  <a:schemeClr val="tx1"/>
                </a:solidFill>
              </a:rPr>
              <a:t>2.</a:t>
            </a:r>
            <a:r>
              <a:rPr lang="zh-TW" altLang="en-US" sz="4500" b="1" dirty="0">
                <a:solidFill>
                  <a:schemeClr val="tx1"/>
                </a:solidFill>
              </a:rPr>
              <a:t>說話</a:t>
            </a:r>
            <a:r>
              <a:rPr lang="zh-TW" altLang="en-US" sz="4500" b="1" kern="1200" dirty="0" smtClean="0">
                <a:solidFill>
                  <a:schemeClr val="tx1"/>
                </a:solidFill>
              </a:rPr>
              <a:t>：</a:t>
            </a:r>
            <a:endParaRPr lang="zh-TW" altLang="en-US" sz="4500" b="1" kern="1200" dirty="0">
              <a:solidFill>
                <a:schemeClr val="tx1"/>
              </a:solidFill>
            </a:endParaRPr>
          </a:p>
        </p:txBody>
      </p:sp>
      <p:sp>
        <p:nvSpPr>
          <p:cNvPr id="9" name="手繪多邊形 8"/>
          <p:cNvSpPr/>
          <p:nvPr/>
        </p:nvSpPr>
        <p:spPr>
          <a:xfrm>
            <a:off x="251520" y="4113756"/>
            <a:ext cx="8640960" cy="1167349"/>
          </a:xfrm>
          <a:custGeom>
            <a:avLst/>
            <a:gdLst>
              <a:gd name="connsiteX0" fmla="*/ 0 w 8640960"/>
              <a:gd name="connsiteY0" fmla="*/ 194562 h 1167349"/>
              <a:gd name="connsiteX1" fmla="*/ 194562 w 8640960"/>
              <a:gd name="connsiteY1" fmla="*/ 0 h 1167349"/>
              <a:gd name="connsiteX2" fmla="*/ 8446398 w 8640960"/>
              <a:gd name="connsiteY2" fmla="*/ 0 h 1167349"/>
              <a:gd name="connsiteX3" fmla="*/ 8640960 w 8640960"/>
              <a:gd name="connsiteY3" fmla="*/ 194562 h 1167349"/>
              <a:gd name="connsiteX4" fmla="*/ 8640960 w 8640960"/>
              <a:gd name="connsiteY4" fmla="*/ 972787 h 1167349"/>
              <a:gd name="connsiteX5" fmla="*/ 8446398 w 8640960"/>
              <a:gd name="connsiteY5" fmla="*/ 1167349 h 1167349"/>
              <a:gd name="connsiteX6" fmla="*/ 194562 w 8640960"/>
              <a:gd name="connsiteY6" fmla="*/ 1167349 h 1167349"/>
              <a:gd name="connsiteX7" fmla="*/ 0 w 8640960"/>
              <a:gd name="connsiteY7" fmla="*/ 972787 h 1167349"/>
              <a:gd name="connsiteX8" fmla="*/ 0 w 8640960"/>
              <a:gd name="connsiteY8" fmla="*/ 194562 h 116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0960" h="1167349">
                <a:moveTo>
                  <a:pt x="0" y="194562"/>
                </a:moveTo>
                <a:cubicBezTo>
                  <a:pt x="0" y="87108"/>
                  <a:pt x="87108" y="0"/>
                  <a:pt x="194562" y="0"/>
                </a:cubicBezTo>
                <a:lnTo>
                  <a:pt x="8446398" y="0"/>
                </a:lnTo>
                <a:cubicBezTo>
                  <a:pt x="8553852" y="0"/>
                  <a:pt x="8640960" y="87108"/>
                  <a:pt x="8640960" y="194562"/>
                </a:cubicBezTo>
                <a:lnTo>
                  <a:pt x="8640960" y="972787"/>
                </a:lnTo>
                <a:cubicBezTo>
                  <a:pt x="8640960" y="1080241"/>
                  <a:pt x="8553852" y="1167349"/>
                  <a:pt x="8446398" y="1167349"/>
                </a:cubicBezTo>
                <a:lnTo>
                  <a:pt x="194562" y="1167349"/>
                </a:lnTo>
                <a:cubicBezTo>
                  <a:pt x="87108" y="1167349"/>
                  <a:pt x="0" y="1080241"/>
                  <a:pt x="0" y="972787"/>
                </a:cubicBezTo>
                <a:lnTo>
                  <a:pt x="0" y="1945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435" tIns="228435" rIns="228435" bIns="228435" numCol="1" spcCol="1270" anchor="ctr" anchorCtr="0">
            <a:noAutofit/>
          </a:bodyPr>
          <a:lstStyle/>
          <a:p>
            <a:pPr lvl="0" algn="l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4500" b="1" kern="1200" dirty="0" smtClean="0">
                <a:solidFill>
                  <a:schemeClr val="tx1"/>
                </a:solidFill>
              </a:rPr>
              <a:t>3.</a:t>
            </a:r>
            <a:r>
              <a:rPr lang="zh-TW" altLang="en-US" sz="4500" b="1" kern="1200" dirty="0" smtClean="0">
                <a:solidFill>
                  <a:schemeClr val="tx1"/>
                </a:solidFill>
              </a:rPr>
              <a:t>閱讀：</a:t>
            </a:r>
            <a:endParaRPr lang="zh-TW" altLang="en-US" sz="4500" b="1" kern="1200" dirty="0">
              <a:solidFill>
                <a:schemeClr val="tx1"/>
              </a:solidFill>
            </a:endParaRPr>
          </a:p>
        </p:txBody>
      </p:sp>
      <p:sp>
        <p:nvSpPr>
          <p:cNvPr id="10" name="手繪多邊形 9"/>
          <p:cNvSpPr/>
          <p:nvPr/>
        </p:nvSpPr>
        <p:spPr>
          <a:xfrm>
            <a:off x="251520" y="5410705"/>
            <a:ext cx="8640960" cy="1167349"/>
          </a:xfrm>
          <a:custGeom>
            <a:avLst/>
            <a:gdLst>
              <a:gd name="connsiteX0" fmla="*/ 0 w 8640960"/>
              <a:gd name="connsiteY0" fmla="*/ 194562 h 1167349"/>
              <a:gd name="connsiteX1" fmla="*/ 194562 w 8640960"/>
              <a:gd name="connsiteY1" fmla="*/ 0 h 1167349"/>
              <a:gd name="connsiteX2" fmla="*/ 8446398 w 8640960"/>
              <a:gd name="connsiteY2" fmla="*/ 0 h 1167349"/>
              <a:gd name="connsiteX3" fmla="*/ 8640960 w 8640960"/>
              <a:gd name="connsiteY3" fmla="*/ 194562 h 1167349"/>
              <a:gd name="connsiteX4" fmla="*/ 8640960 w 8640960"/>
              <a:gd name="connsiteY4" fmla="*/ 972787 h 1167349"/>
              <a:gd name="connsiteX5" fmla="*/ 8446398 w 8640960"/>
              <a:gd name="connsiteY5" fmla="*/ 1167349 h 1167349"/>
              <a:gd name="connsiteX6" fmla="*/ 194562 w 8640960"/>
              <a:gd name="connsiteY6" fmla="*/ 1167349 h 1167349"/>
              <a:gd name="connsiteX7" fmla="*/ 0 w 8640960"/>
              <a:gd name="connsiteY7" fmla="*/ 972787 h 1167349"/>
              <a:gd name="connsiteX8" fmla="*/ 0 w 8640960"/>
              <a:gd name="connsiteY8" fmla="*/ 194562 h 116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0960" h="1167349">
                <a:moveTo>
                  <a:pt x="0" y="194562"/>
                </a:moveTo>
                <a:cubicBezTo>
                  <a:pt x="0" y="87108"/>
                  <a:pt x="87108" y="0"/>
                  <a:pt x="194562" y="0"/>
                </a:cubicBezTo>
                <a:lnTo>
                  <a:pt x="8446398" y="0"/>
                </a:lnTo>
                <a:cubicBezTo>
                  <a:pt x="8553852" y="0"/>
                  <a:pt x="8640960" y="87108"/>
                  <a:pt x="8640960" y="194562"/>
                </a:cubicBezTo>
                <a:lnTo>
                  <a:pt x="8640960" y="972787"/>
                </a:lnTo>
                <a:cubicBezTo>
                  <a:pt x="8640960" y="1080241"/>
                  <a:pt x="8553852" y="1167349"/>
                  <a:pt x="8446398" y="1167349"/>
                </a:cubicBezTo>
                <a:lnTo>
                  <a:pt x="194562" y="1167349"/>
                </a:lnTo>
                <a:cubicBezTo>
                  <a:pt x="87108" y="1167349"/>
                  <a:pt x="0" y="1080241"/>
                  <a:pt x="0" y="972787"/>
                </a:cubicBezTo>
                <a:lnTo>
                  <a:pt x="0" y="1945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435" tIns="228435" rIns="228435" bIns="228435" numCol="1" spcCol="1270" anchor="ctr" anchorCtr="0">
            <a:noAutofit/>
          </a:bodyPr>
          <a:lstStyle/>
          <a:p>
            <a:pPr lvl="0" algn="l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4500" b="1" kern="1200" dirty="0" smtClean="0">
                <a:solidFill>
                  <a:schemeClr val="tx1"/>
                </a:solidFill>
              </a:rPr>
              <a:t>4.</a:t>
            </a:r>
            <a:r>
              <a:rPr lang="zh-TW" altLang="en-US" sz="4500" b="1" dirty="0">
                <a:solidFill>
                  <a:schemeClr val="tx1"/>
                </a:solidFill>
              </a:rPr>
              <a:t>書寫</a:t>
            </a:r>
            <a:r>
              <a:rPr lang="zh-TW" altLang="en-US" sz="4500" b="1" kern="1200" dirty="0" smtClean="0">
                <a:solidFill>
                  <a:schemeClr val="tx1"/>
                </a:solidFill>
              </a:rPr>
              <a:t>：</a:t>
            </a:r>
            <a:endParaRPr lang="zh-TW" altLang="en-US" sz="4500" b="1" kern="1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0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44823"/>
            <a:ext cx="4564612" cy="343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297" y="5369697"/>
            <a:ext cx="17684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74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871538" y="2674938"/>
            <a:ext cx="7408862" cy="1553051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圓角矩形 5"/>
          <p:cNvSpPr/>
          <p:nvPr/>
        </p:nvSpPr>
        <p:spPr>
          <a:xfrm>
            <a:off x="1093803" y="2882011"/>
            <a:ext cx="2176353" cy="1138904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手繪多邊形 6"/>
          <p:cNvSpPr/>
          <p:nvPr/>
        </p:nvSpPr>
        <p:spPr>
          <a:xfrm>
            <a:off x="1093803" y="4227988"/>
            <a:ext cx="2176354" cy="1898174"/>
          </a:xfrm>
          <a:custGeom>
            <a:avLst/>
            <a:gdLst>
              <a:gd name="connsiteX0" fmla="*/ 199308 w 2176353"/>
              <a:gd name="connsiteY0" fmla="*/ 0 h 1898173"/>
              <a:gd name="connsiteX1" fmla="*/ 1977045 w 2176353"/>
              <a:gd name="connsiteY1" fmla="*/ 0 h 1898173"/>
              <a:gd name="connsiteX2" fmla="*/ 2176353 w 2176353"/>
              <a:gd name="connsiteY2" fmla="*/ 199308 h 1898173"/>
              <a:gd name="connsiteX3" fmla="*/ 2176353 w 2176353"/>
              <a:gd name="connsiteY3" fmla="*/ 1898173 h 1898173"/>
              <a:gd name="connsiteX4" fmla="*/ 2176353 w 2176353"/>
              <a:gd name="connsiteY4" fmla="*/ 1898173 h 1898173"/>
              <a:gd name="connsiteX5" fmla="*/ 0 w 2176353"/>
              <a:gd name="connsiteY5" fmla="*/ 1898173 h 1898173"/>
              <a:gd name="connsiteX6" fmla="*/ 0 w 2176353"/>
              <a:gd name="connsiteY6" fmla="*/ 1898173 h 1898173"/>
              <a:gd name="connsiteX7" fmla="*/ 0 w 2176353"/>
              <a:gd name="connsiteY7" fmla="*/ 199308 h 1898173"/>
              <a:gd name="connsiteX8" fmla="*/ 199308 w 2176353"/>
              <a:gd name="connsiteY8" fmla="*/ 0 h 189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6353" h="1898173">
                <a:moveTo>
                  <a:pt x="1977045" y="1898173"/>
                </a:moveTo>
                <a:lnTo>
                  <a:pt x="199308" y="1898173"/>
                </a:lnTo>
                <a:cubicBezTo>
                  <a:pt x="89233" y="1898173"/>
                  <a:pt x="0" y="1808940"/>
                  <a:pt x="0" y="1698865"/>
                </a:cubicBezTo>
                <a:lnTo>
                  <a:pt x="0" y="0"/>
                </a:lnTo>
                <a:lnTo>
                  <a:pt x="0" y="0"/>
                </a:lnTo>
                <a:lnTo>
                  <a:pt x="2176353" y="0"/>
                </a:lnTo>
                <a:lnTo>
                  <a:pt x="2176353" y="0"/>
                </a:lnTo>
                <a:lnTo>
                  <a:pt x="2176353" y="1698865"/>
                </a:lnTo>
                <a:cubicBezTo>
                  <a:pt x="2176353" y="1808940"/>
                  <a:pt x="2087120" y="1898173"/>
                  <a:pt x="1977045" y="189817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1087" tIns="362713" rIns="421088" bIns="421087" numCol="1" spcCol="1270" anchor="t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5100" b="1" kern="1200" dirty="0" smtClean="0">
                <a:solidFill>
                  <a:schemeClr val="tx1"/>
                </a:solidFill>
              </a:rPr>
              <a:t>同事</a:t>
            </a:r>
            <a:endParaRPr lang="zh-TW" altLang="en-US" sz="5100" b="1" kern="1200" dirty="0">
              <a:solidFill>
                <a:schemeClr val="tx1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3487792" y="2882011"/>
            <a:ext cx="2176353" cy="1138904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手繪多邊形 8"/>
          <p:cNvSpPr/>
          <p:nvPr/>
        </p:nvSpPr>
        <p:spPr>
          <a:xfrm>
            <a:off x="3487792" y="4227988"/>
            <a:ext cx="2176353" cy="1898174"/>
          </a:xfrm>
          <a:custGeom>
            <a:avLst/>
            <a:gdLst>
              <a:gd name="connsiteX0" fmla="*/ 199308 w 2176353"/>
              <a:gd name="connsiteY0" fmla="*/ 0 h 1898173"/>
              <a:gd name="connsiteX1" fmla="*/ 1977045 w 2176353"/>
              <a:gd name="connsiteY1" fmla="*/ 0 h 1898173"/>
              <a:gd name="connsiteX2" fmla="*/ 2176353 w 2176353"/>
              <a:gd name="connsiteY2" fmla="*/ 199308 h 1898173"/>
              <a:gd name="connsiteX3" fmla="*/ 2176353 w 2176353"/>
              <a:gd name="connsiteY3" fmla="*/ 1898173 h 1898173"/>
              <a:gd name="connsiteX4" fmla="*/ 2176353 w 2176353"/>
              <a:gd name="connsiteY4" fmla="*/ 1898173 h 1898173"/>
              <a:gd name="connsiteX5" fmla="*/ 0 w 2176353"/>
              <a:gd name="connsiteY5" fmla="*/ 1898173 h 1898173"/>
              <a:gd name="connsiteX6" fmla="*/ 0 w 2176353"/>
              <a:gd name="connsiteY6" fmla="*/ 1898173 h 1898173"/>
              <a:gd name="connsiteX7" fmla="*/ 0 w 2176353"/>
              <a:gd name="connsiteY7" fmla="*/ 199308 h 1898173"/>
              <a:gd name="connsiteX8" fmla="*/ 199308 w 2176353"/>
              <a:gd name="connsiteY8" fmla="*/ 0 h 189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6353" h="1898173">
                <a:moveTo>
                  <a:pt x="1977045" y="1898173"/>
                </a:moveTo>
                <a:lnTo>
                  <a:pt x="199308" y="1898173"/>
                </a:lnTo>
                <a:cubicBezTo>
                  <a:pt x="89233" y="1898173"/>
                  <a:pt x="0" y="1808940"/>
                  <a:pt x="0" y="1698865"/>
                </a:cubicBezTo>
                <a:lnTo>
                  <a:pt x="0" y="0"/>
                </a:lnTo>
                <a:lnTo>
                  <a:pt x="0" y="0"/>
                </a:lnTo>
                <a:lnTo>
                  <a:pt x="2176353" y="0"/>
                </a:lnTo>
                <a:lnTo>
                  <a:pt x="2176353" y="0"/>
                </a:lnTo>
                <a:lnTo>
                  <a:pt x="2176353" y="1698865"/>
                </a:lnTo>
                <a:cubicBezTo>
                  <a:pt x="2176353" y="1808940"/>
                  <a:pt x="2087120" y="1898173"/>
                  <a:pt x="1977045" y="189817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1087" tIns="362713" rIns="421087" bIns="421087" numCol="1" spcCol="1270" anchor="t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5100" b="1" kern="1200" dirty="0" smtClean="0">
                <a:solidFill>
                  <a:schemeClr val="tx1"/>
                </a:solidFill>
              </a:rPr>
              <a:t>主管</a:t>
            </a:r>
            <a:endParaRPr lang="zh-TW" altLang="en-US" sz="5100" b="1" kern="1200" dirty="0">
              <a:solidFill>
                <a:schemeClr val="tx1"/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5881780" y="2882011"/>
            <a:ext cx="2176353" cy="1138904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手繪多邊形 10"/>
          <p:cNvSpPr/>
          <p:nvPr/>
        </p:nvSpPr>
        <p:spPr>
          <a:xfrm>
            <a:off x="5881780" y="4227989"/>
            <a:ext cx="2176353" cy="1898173"/>
          </a:xfrm>
          <a:custGeom>
            <a:avLst/>
            <a:gdLst>
              <a:gd name="connsiteX0" fmla="*/ 199308 w 2176353"/>
              <a:gd name="connsiteY0" fmla="*/ 0 h 1898173"/>
              <a:gd name="connsiteX1" fmla="*/ 1977045 w 2176353"/>
              <a:gd name="connsiteY1" fmla="*/ 0 h 1898173"/>
              <a:gd name="connsiteX2" fmla="*/ 2176353 w 2176353"/>
              <a:gd name="connsiteY2" fmla="*/ 199308 h 1898173"/>
              <a:gd name="connsiteX3" fmla="*/ 2176353 w 2176353"/>
              <a:gd name="connsiteY3" fmla="*/ 1898173 h 1898173"/>
              <a:gd name="connsiteX4" fmla="*/ 2176353 w 2176353"/>
              <a:gd name="connsiteY4" fmla="*/ 1898173 h 1898173"/>
              <a:gd name="connsiteX5" fmla="*/ 0 w 2176353"/>
              <a:gd name="connsiteY5" fmla="*/ 1898173 h 1898173"/>
              <a:gd name="connsiteX6" fmla="*/ 0 w 2176353"/>
              <a:gd name="connsiteY6" fmla="*/ 1898173 h 1898173"/>
              <a:gd name="connsiteX7" fmla="*/ 0 w 2176353"/>
              <a:gd name="connsiteY7" fmla="*/ 199308 h 1898173"/>
              <a:gd name="connsiteX8" fmla="*/ 199308 w 2176353"/>
              <a:gd name="connsiteY8" fmla="*/ 0 h 189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6353" h="1898173">
                <a:moveTo>
                  <a:pt x="1977045" y="1898173"/>
                </a:moveTo>
                <a:lnTo>
                  <a:pt x="199308" y="1898173"/>
                </a:lnTo>
                <a:cubicBezTo>
                  <a:pt x="89233" y="1898173"/>
                  <a:pt x="0" y="1808940"/>
                  <a:pt x="0" y="1698865"/>
                </a:cubicBezTo>
                <a:lnTo>
                  <a:pt x="0" y="0"/>
                </a:lnTo>
                <a:lnTo>
                  <a:pt x="0" y="0"/>
                </a:lnTo>
                <a:lnTo>
                  <a:pt x="2176353" y="0"/>
                </a:lnTo>
                <a:lnTo>
                  <a:pt x="2176353" y="0"/>
                </a:lnTo>
                <a:lnTo>
                  <a:pt x="2176353" y="1698865"/>
                </a:lnTo>
                <a:cubicBezTo>
                  <a:pt x="2176353" y="1808940"/>
                  <a:pt x="2087120" y="1898173"/>
                  <a:pt x="1977045" y="189817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1087" tIns="362712" rIns="421087" bIns="421087" numCol="1" spcCol="1270" anchor="t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5100" b="1" kern="1200" dirty="0" smtClean="0">
                <a:solidFill>
                  <a:schemeClr val="tx1"/>
                </a:solidFill>
              </a:rPr>
              <a:t>客戶</a:t>
            </a:r>
            <a:endParaRPr lang="zh-TW" altLang="en-US" sz="5100" b="1" kern="1200" dirty="0">
              <a:solidFill>
                <a:schemeClr val="tx1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溝通的對象</a:t>
            </a:r>
          </a:p>
        </p:txBody>
      </p:sp>
    </p:spTree>
    <p:extLst>
      <p:ext uri="{BB962C8B-B14F-4D97-AF65-F5344CB8AC3E}">
        <p14:creationId xmlns:p14="http://schemas.microsoft.com/office/powerpoint/2010/main" val="186075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同事溝通方法</a:t>
            </a:r>
            <a:endParaRPr lang="zh-TW" altLang="en-US" dirty="0"/>
          </a:p>
        </p:txBody>
      </p:sp>
      <p:sp>
        <p:nvSpPr>
          <p:cNvPr id="7" name="手繪多邊形 6"/>
          <p:cNvSpPr/>
          <p:nvPr/>
        </p:nvSpPr>
        <p:spPr>
          <a:xfrm>
            <a:off x="251520" y="1519857"/>
            <a:ext cx="8640960" cy="1167349"/>
          </a:xfrm>
          <a:custGeom>
            <a:avLst/>
            <a:gdLst>
              <a:gd name="connsiteX0" fmla="*/ 0 w 8640960"/>
              <a:gd name="connsiteY0" fmla="*/ 194562 h 1167349"/>
              <a:gd name="connsiteX1" fmla="*/ 194562 w 8640960"/>
              <a:gd name="connsiteY1" fmla="*/ 0 h 1167349"/>
              <a:gd name="connsiteX2" fmla="*/ 8446398 w 8640960"/>
              <a:gd name="connsiteY2" fmla="*/ 0 h 1167349"/>
              <a:gd name="connsiteX3" fmla="*/ 8640960 w 8640960"/>
              <a:gd name="connsiteY3" fmla="*/ 194562 h 1167349"/>
              <a:gd name="connsiteX4" fmla="*/ 8640960 w 8640960"/>
              <a:gd name="connsiteY4" fmla="*/ 972787 h 1167349"/>
              <a:gd name="connsiteX5" fmla="*/ 8446398 w 8640960"/>
              <a:gd name="connsiteY5" fmla="*/ 1167349 h 1167349"/>
              <a:gd name="connsiteX6" fmla="*/ 194562 w 8640960"/>
              <a:gd name="connsiteY6" fmla="*/ 1167349 h 1167349"/>
              <a:gd name="connsiteX7" fmla="*/ 0 w 8640960"/>
              <a:gd name="connsiteY7" fmla="*/ 972787 h 1167349"/>
              <a:gd name="connsiteX8" fmla="*/ 0 w 8640960"/>
              <a:gd name="connsiteY8" fmla="*/ 194562 h 116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0960" h="1167349">
                <a:moveTo>
                  <a:pt x="0" y="194562"/>
                </a:moveTo>
                <a:cubicBezTo>
                  <a:pt x="0" y="87108"/>
                  <a:pt x="87108" y="0"/>
                  <a:pt x="194562" y="0"/>
                </a:cubicBezTo>
                <a:lnTo>
                  <a:pt x="8446398" y="0"/>
                </a:lnTo>
                <a:cubicBezTo>
                  <a:pt x="8553852" y="0"/>
                  <a:pt x="8640960" y="87108"/>
                  <a:pt x="8640960" y="194562"/>
                </a:cubicBezTo>
                <a:lnTo>
                  <a:pt x="8640960" y="972787"/>
                </a:lnTo>
                <a:cubicBezTo>
                  <a:pt x="8640960" y="1080241"/>
                  <a:pt x="8553852" y="1167349"/>
                  <a:pt x="8446398" y="1167349"/>
                </a:cubicBezTo>
                <a:lnTo>
                  <a:pt x="194562" y="1167349"/>
                </a:lnTo>
                <a:cubicBezTo>
                  <a:pt x="87108" y="1167349"/>
                  <a:pt x="0" y="1080241"/>
                  <a:pt x="0" y="972787"/>
                </a:cubicBezTo>
                <a:lnTo>
                  <a:pt x="0" y="1945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435" tIns="228435" rIns="228435" bIns="228435" numCol="1" spcCol="1270" anchor="ctr" anchorCtr="0">
            <a:noAutofit/>
          </a:bodyPr>
          <a:lstStyle/>
          <a:p>
            <a:pPr lvl="0" algn="l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4500" b="1" kern="1200" dirty="0" smtClean="0">
                <a:solidFill>
                  <a:schemeClr val="tx1"/>
                </a:solidFill>
              </a:rPr>
              <a:t>1.</a:t>
            </a:r>
            <a:r>
              <a:rPr lang="zh-TW" altLang="en-US" sz="4500" b="1" dirty="0" smtClean="0">
                <a:solidFill>
                  <a:schemeClr val="tx1"/>
                </a:solidFill>
              </a:rPr>
              <a:t>親切有禮</a:t>
            </a:r>
            <a:r>
              <a:rPr lang="zh-TW" altLang="en-US" sz="4500" b="1" kern="1200" dirty="0" smtClean="0">
                <a:solidFill>
                  <a:schemeClr val="tx1"/>
                </a:solidFill>
              </a:rPr>
              <a:t>：</a:t>
            </a:r>
            <a:endParaRPr lang="zh-TW" altLang="en-US" sz="4500" b="1" kern="1200" dirty="0">
              <a:solidFill>
                <a:schemeClr val="tx1"/>
              </a:solidFill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251520" y="2816806"/>
            <a:ext cx="8640960" cy="1167349"/>
          </a:xfrm>
          <a:custGeom>
            <a:avLst/>
            <a:gdLst>
              <a:gd name="connsiteX0" fmla="*/ 0 w 8640960"/>
              <a:gd name="connsiteY0" fmla="*/ 194562 h 1167349"/>
              <a:gd name="connsiteX1" fmla="*/ 194562 w 8640960"/>
              <a:gd name="connsiteY1" fmla="*/ 0 h 1167349"/>
              <a:gd name="connsiteX2" fmla="*/ 8446398 w 8640960"/>
              <a:gd name="connsiteY2" fmla="*/ 0 h 1167349"/>
              <a:gd name="connsiteX3" fmla="*/ 8640960 w 8640960"/>
              <a:gd name="connsiteY3" fmla="*/ 194562 h 1167349"/>
              <a:gd name="connsiteX4" fmla="*/ 8640960 w 8640960"/>
              <a:gd name="connsiteY4" fmla="*/ 972787 h 1167349"/>
              <a:gd name="connsiteX5" fmla="*/ 8446398 w 8640960"/>
              <a:gd name="connsiteY5" fmla="*/ 1167349 h 1167349"/>
              <a:gd name="connsiteX6" fmla="*/ 194562 w 8640960"/>
              <a:gd name="connsiteY6" fmla="*/ 1167349 h 1167349"/>
              <a:gd name="connsiteX7" fmla="*/ 0 w 8640960"/>
              <a:gd name="connsiteY7" fmla="*/ 972787 h 1167349"/>
              <a:gd name="connsiteX8" fmla="*/ 0 w 8640960"/>
              <a:gd name="connsiteY8" fmla="*/ 194562 h 116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0960" h="1167349">
                <a:moveTo>
                  <a:pt x="0" y="194562"/>
                </a:moveTo>
                <a:cubicBezTo>
                  <a:pt x="0" y="87108"/>
                  <a:pt x="87108" y="0"/>
                  <a:pt x="194562" y="0"/>
                </a:cubicBezTo>
                <a:lnTo>
                  <a:pt x="8446398" y="0"/>
                </a:lnTo>
                <a:cubicBezTo>
                  <a:pt x="8553852" y="0"/>
                  <a:pt x="8640960" y="87108"/>
                  <a:pt x="8640960" y="194562"/>
                </a:cubicBezTo>
                <a:lnTo>
                  <a:pt x="8640960" y="972787"/>
                </a:lnTo>
                <a:cubicBezTo>
                  <a:pt x="8640960" y="1080241"/>
                  <a:pt x="8553852" y="1167349"/>
                  <a:pt x="8446398" y="1167349"/>
                </a:cubicBezTo>
                <a:lnTo>
                  <a:pt x="194562" y="1167349"/>
                </a:lnTo>
                <a:cubicBezTo>
                  <a:pt x="87108" y="1167349"/>
                  <a:pt x="0" y="1080241"/>
                  <a:pt x="0" y="972787"/>
                </a:cubicBezTo>
                <a:lnTo>
                  <a:pt x="0" y="1945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435" tIns="228435" rIns="228435" bIns="228435" numCol="1" spcCol="1270" anchor="ctr" anchorCtr="0">
            <a:noAutofit/>
          </a:bodyPr>
          <a:lstStyle/>
          <a:p>
            <a:pPr lvl="0" algn="l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4500" b="1" kern="1200" dirty="0" smtClean="0">
                <a:solidFill>
                  <a:schemeClr val="tx1"/>
                </a:solidFill>
              </a:rPr>
              <a:t>2.</a:t>
            </a:r>
            <a:r>
              <a:rPr lang="zh-TW" altLang="en-US" sz="4500" b="1" kern="1200" dirty="0" smtClean="0">
                <a:solidFill>
                  <a:schemeClr val="tx1"/>
                </a:solidFill>
              </a:rPr>
              <a:t>誠實：</a:t>
            </a:r>
            <a:endParaRPr lang="zh-TW" altLang="en-US" sz="4500" b="1" kern="1200" dirty="0">
              <a:solidFill>
                <a:schemeClr val="tx1"/>
              </a:solidFill>
            </a:endParaRPr>
          </a:p>
        </p:txBody>
      </p:sp>
      <p:sp>
        <p:nvSpPr>
          <p:cNvPr id="9" name="手繪多邊形 8"/>
          <p:cNvSpPr/>
          <p:nvPr/>
        </p:nvSpPr>
        <p:spPr>
          <a:xfrm>
            <a:off x="251520" y="4113756"/>
            <a:ext cx="8640960" cy="1167349"/>
          </a:xfrm>
          <a:custGeom>
            <a:avLst/>
            <a:gdLst>
              <a:gd name="connsiteX0" fmla="*/ 0 w 8640960"/>
              <a:gd name="connsiteY0" fmla="*/ 194562 h 1167349"/>
              <a:gd name="connsiteX1" fmla="*/ 194562 w 8640960"/>
              <a:gd name="connsiteY1" fmla="*/ 0 h 1167349"/>
              <a:gd name="connsiteX2" fmla="*/ 8446398 w 8640960"/>
              <a:gd name="connsiteY2" fmla="*/ 0 h 1167349"/>
              <a:gd name="connsiteX3" fmla="*/ 8640960 w 8640960"/>
              <a:gd name="connsiteY3" fmla="*/ 194562 h 1167349"/>
              <a:gd name="connsiteX4" fmla="*/ 8640960 w 8640960"/>
              <a:gd name="connsiteY4" fmla="*/ 972787 h 1167349"/>
              <a:gd name="connsiteX5" fmla="*/ 8446398 w 8640960"/>
              <a:gd name="connsiteY5" fmla="*/ 1167349 h 1167349"/>
              <a:gd name="connsiteX6" fmla="*/ 194562 w 8640960"/>
              <a:gd name="connsiteY6" fmla="*/ 1167349 h 1167349"/>
              <a:gd name="connsiteX7" fmla="*/ 0 w 8640960"/>
              <a:gd name="connsiteY7" fmla="*/ 972787 h 1167349"/>
              <a:gd name="connsiteX8" fmla="*/ 0 w 8640960"/>
              <a:gd name="connsiteY8" fmla="*/ 194562 h 116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0960" h="1167349">
                <a:moveTo>
                  <a:pt x="0" y="194562"/>
                </a:moveTo>
                <a:cubicBezTo>
                  <a:pt x="0" y="87108"/>
                  <a:pt x="87108" y="0"/>
                  <a:pt x="194562" y="0"/>
                </a:cubicBezTo>
                <a:lnTo>
                  <a:pt x="8446398" y="0"/>
                </a:lnTo>
                <a:cubicBezTo>
                  <a:pt x="8553852" y="0"/>
                  <a:pt x="8640960" y="87108"/>
                  <a:pt x="8640960" y="194562"/>
                </a:cubicBezTo>
                <a:lnTo>
                  <a:pt x="8640960" y="972787"/>
                </a:lnTo>
                <a:cubicBezTo>
                  <a:pt x="8640960" y="1080241"/>
                  <a:pt x="8553852" y="1167349"/>
                  <a:pt x="8446398" y="1167349"/>
                </a:cubicBezTo>
                <a:lnTo>
                  <a:pt x="194562" y="1167349"/>
                </a:lnTo>
                <a:cubicBezTo>
                  <a:pt x="87108" y="1167349"/>
                  <a:pt x="0" y="1080241"/>
                  <a:pt x="0" y="972787"/>
                </a:cubicBezTo>
                <a:lnTo>
                  <a:pt x="0" y="1945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435" tIns="228435" rIns="228435" bIns="228435" numCol="1" spcCol="1270" anchor="ctr" anchorCtr="0">
            <a:noAutofit/>
          </a:bodyPr>
          <a:lstStyle/>
          <a:p>
            <a:pPr lvl="0" algn="l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4500" b="1" kern="1200" dirty="0" smtClean="0">
                <a:solidFill>
                  <a:schemeClr val="tx1"/>
                </a:solidFill>
              </a:rPr>
              <a:t>3.</a:t>
            </a:r>
            <a:r>
              <a:rPr lang="zh-TW" altLang="en-US" sz="4500" b="1" dirty="0">
                <a:solidFill>
                  <a:schemeClr val="tx1"/>
                </a:solidFill>
              </a:rPr>
              <a:t>不隨便生氣</a:t>
            </a:r>
            <a:r>
              <a:rPr lang="zh-TW" altLang="en-US" sz="4500" b="1" kern="1200" dirty="0" smtClean="0">
                <a:solidFill>
                  <a:schemeClr val="tx1"/>
                </a:solidFill>
              </a:rPr>
              <a:t>：</a:t>
            </a:r>
            <a:endParaRPr lang="zh-TW" altLang="en-US" sz="4500" b="1" kern="1200" dirty="0">
              <a:solidFill>
                <a:schemeClr val="tx1"/>
              </a:solidFill>
            </a:endParaRPr>
          </a:p>
        </p:txBody>
      </p:sp>
      <p:sp>
        <p:nvSpPr>
          <p:cNvPr id="10" name="手繪多邊形 9"/>
          <p:cNvSpPr/>
          <p:nvPr/>
        </p:nvSpPr>
        <p:spPr>
          <a:xfrm>
            <a:off x="251520" y="5410705"/>
            <a:ext cx="8640960" cy="1167349"/>
          </a:xfrm>
          <a:custGeom>
            <a:avLst/>
            <a:gdLst>
              <a:gd name="connsiteX0" fmla="*/ 0 w 8640960"/>
              <a:gd name="connsiteY0" fmla="*/ 194562 h 1167349"/>
              <a:gd name="connsiteX1" fmla="*/ 194562 w 8640960"/>
              <a:gd name="connsiteY1" fmla="*/ 0 h 1167349"/>
              <a:gd name="connsiteX2" fmla="*/ 8446398 w 8640960"/>
              <a:gd name="connsiteY2" fmla="*/ 0 h 1167349"/>
              <a:gd name="connsiteX3" fmla="*/ 8640960 w 8640960"/>
              <a:gd name="connsiteY3" fmla="*/ 194562 h 1167349"/>
              <a:gd name="connsiteX4" fmla="*/ 8640960 w 8640960"/>
              <a:gd name="connsiteY4" fmla="*/ 972787 h 1167349"/>
              <a:gd name="connsiteX5" fmla="*/ 8446398 w 8640960"/>
              <a:gd name="connsiteY5" fmla="*/ 1167349 h 1167349"/>
              <a:gd name="connsiteX6" fmla="*/ 194562 w 8640960"/>
              <a:gd name="connsiteY6" fmla="*/ 1167349 h 1167349"/>
              <a:gd name="connsiteX7" fmla="*/ 0 w 8640960"/>
              <a:gd name="connsiteY7" fmla="*/ 972787 h 1167349"/>
              <a:gd name="connsiteX8" fmla="*/ 0 w 8640960"/>
              <a:gd name="connsiteY8" fmla="*/ 194562 h 116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0960" h="1167349">
                <a:moveTo>
                  <a:pt x="0" y="194562"/>
                </a:moveTo>
                <a:cubicBezTo>
                  <a:pt x="0" y="87108"/>
                  <a:pt x="87108" y="0"/>
                  <a:pt x="194562" y="0"/>
                </a:cubicBezTo>
                <a:lnTo>
                  <a:pt x="8446398" y="0"/>
                </a:lnTo>
                <a:cubicBezTo>
                  <a:pt x="8553852" y="0"/>
                  <a:pt x="8640960" y="87108"/>
                  <a:pt x="8640960" y="194562"/>
                </a:cubicBezTo>
                <a:lnTo>
                  <a:pt x="8640960" y="972787"/>
                </a:lnTo>
                <a:cubicBezTo>
                  <a:pt x="8640960" y="1080241"/>
                  <a:pt x="8553852" y="1167349"/>
                  <a:pt x="8446398" y="1167349"/>
                </a:cubicBezTo>
                <a:lnTo>
                  <a:pt x="194562" y="1167349"/>
                </a:lnTo>
                <a:cubicBezTo>
                  <a:pt x="87108" y="1167349"/>
                  <a:pt x="0" y="1080241"/>
                  <a:pt x="0" y="972787"/>
                </a:cubicBezTo>
                <a:lnTo>
                  <a:pt x="0" y="1945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435" tIns="228435" rIns="228435" bIns="228435" numCol="1" spcCol="1270" anchor="ctr" anchorCtr="0">
            <a:noAutofit/>
          </a:bodyPr>
          <a:lstStyle/>
          <a:p>
            <a:pPr lvl="0" algn="l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4500" b="1" kern="1200" dirty="0" smtClean="0">
                <a:solidFill>
                  <a:schemeClr val="tx1"/>
                </a:solidFill>
              </a:rPr>
              <a:t>4.</a:t>
            </a:r>
            <a:r>
              <a:rPr lang="zh-TW" altLang="en-US" sz="4500" b="1" dirty="0" smtClean="0">
                <a:solidFill>
                  <a:schemeClr val="tx1"/>
                </a:solidFill>
              </a:rPr>
              <a:t>虛心接受</a:t>
            </a:r>
            <a:r>
              <a:rPr lang="zh-TW" altLang="en-US" sz="4500" b="1" kern="1200" dirty="0" smtClean="0">
                <a:solidFill>
                  <a:schemeClr val="tx1"/>
                </a:solidFill>
              </a:rPr>
              <a:t>：</a:t>
            </a:r>
            <a:endParaRPr lang="zh-TW" altLang="en-US" sz="4500" b="1" kern="12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5445046"/>
            <a:ext cx="1671171" cy="135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425" y="2864393"/>
            <a:ext cx="176212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425" y="1519857"/>
            <a:ext cx="177482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075" y="4161342"/>
            <a:ext cx="17684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30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主管</a:t>
            </a:r>
            <a:r>
              <a:rPr lang="zh-TW" altLang="en-US" dirty="0" smtClean="0">
                <a:solidFill>
                  <a:srgbClr val="FF0000"/>
                </a:solidFill>
              </a:rPr>
              <a:t>溝通方法</a:t>
            </a:r>
            <a:endParaRPr lang="zh-TW" altLang="en-US" dirty="0"/>
          </a:p>
        </p:txBody>
      </p:sp>
      <p:sp>
        <p:nvSpPr>
          <p:cNvPr id="7" name="手繪多邊形 6"/>
          <p:cNvSpPr/>
          <p:nvPr/>
        </p:nvSpPr>
        <p:spPr>
          <a:xfrm>
            <a:off x="251520" y="1519857"/>
            <a:ext cx="8640960" cy="1167349"/>
          </a:xfrm>
          <a:custGeom>
            <a:avLst/>
            <a:gdLst>
              <a:gd name="connsiteX0" fmla="*/ 0 w 8640960"/>
              <a:gd name="connsiteY0" fmla="*/ 194562 h 1167349"/>
              <a:gd name="connsiteX1" fmla="*/ 194562 w 8640960"/>
              <a:gd name="connsiteY1" fmla="*/ 0 h 1167349"/>
              <a:gd name="connsiteX2" fmla="*/ 8446398 w 8640960"/>
              <a:gd name="connsiteY2" fmla="*/ 0 h 1167349"/>
              <a:gd name="connsiteX3" fmla="*/ 8640960 w 8640960"/>
              <a:gd name="connsiteY3" fmla="*/ 194562 h 1167349"/>
              <a:gd name="connsiteX4" fmla="*/ 8640960 w 8640960"/>
              <a:gd name="connsiteY4" fmla="*/ 972787 h 1167349"/>
              <a:gd name="connsiteX5" fmla="*/ 8446398 w 8640960"/>
              <a:gd name="connsiteY5" fmla="*/ 1167349 h 1167349"/>
              <a:gd name="connsiteX6" fmla="*/ 194562 w 8640960"/>
              <a:gd name="connsiteY6" fmla="*/ 1167349 h 1167349"/>
              <a:gd name="connsiteX7" fmla="*/ 0 w 8640960"/>
              <a:gd name="connsiteY7" fmla="*/ 972787 h 1167349"/>
              <a:gd name="connsiteX8" fmla="*/ 0 w 8640960"/>
              <a:gd name="connsiteY8" fmla="*/ 194562 h 116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0960" h="1167349">
                <a:moveTo>
                  <a:pt x="0" y="194562"/>
                </a:moveTo>
                <a:cubicBezTo>
                  <a:pt x="0" y="87108"/>
                  <a:pt x="87108" y="0"/>
                  <a:pt x="194562" y="0"/>
                </a:cubicBezTo>
                <a:lnTo>
                  <a:pt x="8446398" y="0"/>
                </a:lnTo>
                <a:cubicBezTo>
                  <a:pt x="8553852" y="0"/>
                  <a:pt x="8640960" y="87108"/>
                  <a:pt x="8640960" y="194562"/>
                </a:cubicBezTo>
                <a:lnTo>
                  <a:pt x="8640960" y="972787"/>
                </a:lnTo>
                <a:cubicBezTo>
                  <a:pt x="8640960" y="1080241"/>
                  <a:pt x="8553852" y="1167349"/>
                  <a:pt x="8446398" y="1167349"/>
                </a:cubicBezTo>
                <a:lnTo>
                  <a:pt x="194562" y="1167349"/>
                </a:lnTo>
                <a:cubicBezTo>
                  <a:pt x="87108" y="1167349"/>
                  <a:pt x="0" y="1080241"/>
                  <a:pt x="0" y="972787"/>
                </a:cubicBezTo>
                <a:lnTo>
                  <a:pt x="0" y="1945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435" tIns="228435" rIns="228435" bIns="228435" numCol="1" spcCol="1270" anchor="ctr" anchorCtr="0">
            <a:noAutofit/>
          </a:bodyPr>
          <a:lstStyle/>
          <a:p>
            <a:pPr lvl="0" algn="l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4500" b="1" kern="1200" dirty="0" smtClean="0">
                <a:solidFill>
                  <a:schemeClr val="tx1"/>
                </a:solidFill>
              </a:rPr>
              <a:t>1.</a:t>
            </a:r>
            <a:r>
              <a:rPr lang="zh-TW" altLang="en-US" sz="4500" b="1" dirty="0">
                <a:solidFill>
                  <a:schemeClr val="tx1"/>
                </a:solidFill>
              </a:rPr>
              <a:t>專心聽</a:t>
            </a:r>
            <a:r>
              <a:rPr lang="zh-TW" altLang="en-US" sz="4500" b="1" kern="1200" dirty="0" smtClean="0">
                <a:solidFill>
                  <a:schemeClr val="tx1"/>
                </a:solidFill>
              </a:rPr>
              <a:t>：</a:t>
            </a:r>
            <a:endParaRPr lang="zh-TW" altLang="en-US" sz="4500" b="1" kern="1200" dirty="0">
              <a:solidFill>
                <a:schemeClr val="tx1"/>
              </a:solidFill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251520" y="2816806"/>
            <a:ext cx="8640960" cy="1167349"/>
          </a:xfrm>
          <a:custGeom>
            <a:avLst/>
            <a:gdLst>
              <a:gd name="connsiteX0" fmla="*/ 0 w 8640960"/>
              <a:gd name="connsiteY0" fmla="*/ 194562 h 1167349"/>
              <a:gd name="connsiteX1" fmla="*/ 194562 w 8640960"/>
              <a:gd name="connsiteY1" fmla="*/ 0 h 1167349"/>
              <a:gd name="connsiteX2" fmla="*/ 8446398 w 8640960"/>
              <a:gd name="connsiteY2" fmla="*/ 0 h 1167349"/>
              <a:gd name="connsiteX3" fmla="*/ 8640960 w 8640960"/>
              <a:gd name="connsiteY3" fmla="*/ 194562 h 1167349"/>
              <a:gd name="connsiteX4" fmla="*/ 8640960 w 8640960"/>
              <a:gd name="connsiteY4" fmla="*/ 972787 h 1167349"/>
              <a:gd name="connsiteX5" fmla="*/ 8446398 w 8640960"/>
              <a:gd name="connsiteY5" fmla="*/ 1167349 h 1167349"/>
              <a:gd name="connsiteX6" fmla="*/ 194562 w 8640960"/>
              <a:gd name="connsiteY6" fmla="*/ 1167349 h 1167349"/>
              <a:gd name="connsiteX7" fmla="*/ 0 w 8640960"/>
              <a:gd name="connsiteY7" fmla="*/ 972787 h 1167349"/>
              <a:gd name="connsiteX8" fmla="*/ 0 w 8640960"/>
              <a:gd name="connsiteY8" fmla="*/ 194562 h 116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0960" h="1167349">
                <a:moveTo>
                  <a:pt x="0" y="194562"/>
                </a:moveTo>
                <a:cubicBezTo>
                  <a:pt x="0" y="87108"/>
                  <a:pt x="87108" y="0"/>
                  <a:pt x="194562" y="0"/>
                </a:cubicBezTo>
                <a:lnTo>
                  <a:pt x="8446398" y="0"/>
                </a:lnTo>
                <a:cubicBezTo>
                  <a:pt x="8553852" y="0"/>
                  <a:pt x="8640960" y="87108"/>
                  <a:pt x="8640960" y="194562"/>
                </a:cubicBezTo>
                <a:lnTo>
                  <a:pt x="8640960" y="972787"/>
                </a:lnTo>
                <a:cubicBezTo>
                  <a:pt x="8640960" y="1080241"/>
                  <a:pt x="8553852" y="1167349"/>
                  <a:pt x="8446398" y="1167349"/>
                </a:cubicBezTo>
                <a:lnTo>
                  <a:pt x="194562" y="1167349"/>
                </a:lnTo>
                <a:cubicBezTo>
                  <a:pt x="87108" y="1167349"/>
                  <a:pt x="0" y="1080241"/>
                  <a:pt x="0" y="972787"/>
                </a:cubicBezTo>
                <a:lnTo>
                  <a:pt x="0" y="1945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435" tIns="228435" rIns="228435" bIns="228435" numCol="1" spcCol="1270" anchor="ctr" anchorCtr="0">
            <a:noAutofit/>
          </a:bodyPr>
          <a:lstStyle/>
          <a:p>
            <a:pPr lvl="0" algn="l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4500" b="1" kern="1200" dirty="0" smtClean="0">
                <a:solidFill>
                  <a:schemeClr val="tx1"/>
                </a:solidFill>
              </a:rPr>
              <a:t>2.</a:t>
            </a:r>
            <a:r>
              <a:rPr lang="zh-TW" altLang="en-US" sz="4500" b="1" dirty="0">
                <a:solidFill>
                  <a:schemeClr val="tx1"/>
                </a:solidFill>
              </a:rPr>
              <a:t>不緊張</a:t>
            </a:r>
            <a:r>
              <a:rPr lang="zh-TW" altLang="en-US" sz="4500" b="1" kern="1200" dirty="0" smtClean="0">
                <a:solidFill>
                  <a:schemeClr val="tx1"/>
                </a:solidFill>
              </a:rPr>
              <a:t>：</a:t>
            </a:r>
            <a:endParaRPr lang="zh-TW" altLang="en-US" sz="4500" b="1" kern="1200" dirty="0">
              <a:solidFill>
                <a:schemeClr val="tx1"/>
              </a:solidFill>
            </a:endParaRPr>
          </a:p>
        </p:txBody>
      </p:sp>
      <p:sp>
        <p:nvSpPr>
          <p:cNvPr id="9" name="手繪多邊形 8"/>
          <p:cNvSpPr/>
          <p:nvPr/>
        </p:nvSpPr>
        <p:spPr>
          <a:xfrm>
            <a:off x="251520" y="4113756"/>
            <a:ext cx="8640960" cy="1167349"/>
          </a:xfrm>
          <a:custGeom>
            <a:avLst/>
            <a:gdLst>
              <a:gd name="connsiteX0" fmla="*/ 0 w 8640960"/>
              <a:gd name="connsiteY0" fmla="*/ 194562 h 1167349"/>
              <a:gd name="connsiteX1" fmla="*/ 194562 w 8640960"/>
              <a:gd name="connsiteY1" fmla="*/ 0 h 1167349"/>
              <a:gd name="connsiteX2" fmla="*/ 8446398 w 8640960"/>
              <a:gd name="connsiteY2" fmla="*/ 0 h 1167349"/>
              <a:gd name="connsiteX3" fmla="*/ 8640960 w 8640960"/>
              <a:gd name="connsiteY3" fmla="*/ 194562 h 1167349"/>
              <a:gd name="connsiteX4" fmla="*/ 8640960 w 8640960"/>
              <a:gd name="connsiteY4" fmla="*/ 972787 h 1167349"/>
              <a:gd name="connsiteX5" fmla="*/ 8446398 w 8640960"/>
              <a:gd name="connsiteY5" fmla="*/ 1167349 h 1167349"/>
              <a:gd name="connsiteX6" fmla="*/ 194562 w 8640960"/>
              <a:gd name="connsiteY6" fmla="*/ 1167349 h 1167349"/>
              <a:gd name="connsiteX7" fmla="*/ 0 w 8640960"/>
              <a:gd name="connsiteY7" fmla="*/ 972787 h 1167349"/>
              <a:gd name="connsiteX8" fmla="*/ 0 w 8640960"/>
              <a:gd name="connsiteY8" fmla="*/ 194562 h 116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0960" h="1167349">
                <a:moveTo>
                  <a:pt x="0" y="194562"/>
                </a:moveTo>
                <a:cubicBezTo>
                  <a:pt x="0" y="87108"/>
                  <a:pt x="87108" y="0"/>
                  <a:pt x="194562" y="0"/>
                </a:cubicBezTo>
                <a:lnTo>
                  <a:pt x="8446398" y="0"/>
                </a:lnTo>
                <a:cubicBezTo>
                  <a:pt x="8553852" y="0"/>
                  <a:pt x="8640960" y="87108"/>
                  <a:pt x="8640960" y="194562"/>
                </a:cubicBezTo>
                <a:lnTo>
                  <a:pt x="8640960" y="972787"/>
                </a:lnTo>
                <a:cubicBezTo>
                  <a:pt x="8640960" y="1080241"/>
                  <a:pt x="8553852" y="1167349"/>
                  <a:pt x="8446398" y="1167349"/>
                </a:cubicBezTo>
                <a:lnTo>
                  <a:pt x="194562" y="1167349"/>
                </a:lnTo>
                <a:cubicBezTo>
                  <a:pt x="87108" y="1167349"/>
                  <a:pt x="0" y="1080241"/>
                  <a:pt x="0" y="972787"/>
                </a:cubicBezTo>
                <a:lnTo>
                  <a:pt x="0" y="1945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435" tIns="228435" rIns="228435" bIns="228435" numCol="1" spcCol="1270" anchor="ctr" anchorCtr="0">
            <a:noAutofit/>
          </a:bodyPr>
          <a:lstStyle/>
          <a:p>
            <a:pPr lvl="0" algn="l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4500" b="1" kern="1200" dirty="0" smtClean="0">
                <a:solidFill>
                  <a:schemeClr val="tx1"/>
                </a:solidFill>
              </a:rPr>
              <a:t>3.</a:t>
            </a:r>
            <a:r>
              <a:rPr lang="zh-TW" altLang="en-US" sz="4500" b="1" dirty="0">
                <a:solidFill>
                  <a:schemeClr val="tx1"/>
                </a:solidFill>
              </a:rPr>
              <a:t>不懂要問</a:t>
            </a:r>
            <a:r>
              <a:rPr lang="zh-TW" altLang="en-US" sz="4500" b="1" kern="1200" dirty="0" smtClean="0">
                <a:solidFill>
                  <a:schemeClr val="tx1"/>
                </a:solidFill>
              </a:rPr>
              <a:t>：</a:t>
            </a:r>
            <a:endParaRPr lang="zh-TW" altLang="en-US" sz="4500" b="1" kern="1200" dirty="0">
              <a:solidFill>
                <a:schemeClr val="tx1"/>
              </a:solidFill>
            </a:endParaRPr>
          </a:p>
        </p:txBody>
      </p:sp>
      <p:sp>
        <p:nvSpPr>
          <p:cNvPr id="10" name="手繪多邊形 9"/>
          <p:cNvSpPr/>
          <p:nvPr/>
        </p:nvSpPr>
        <p:spPr>
          <a:xfrm>
            <a:off x="251520" y="5410705"/>
            <a:ext cx="8640960" cy="1167349"/>
          </a:xfrm>
          <a:custGeom>
            <a:avLst/>
            <a:gdLst>
              <a:gd name="connsiteX0" fmla="*/ 0 w 8640960"/>
              <a:gd name="connsiteY0" fmla="*/ 194562 h 1167349"/>
              <a:gd name="connsiteX1" fmla="*/ 194562 w 8640960"/>
              <a:gd name="connsiteY1" fmla="*/ 0 h 1167349"/>
              <a:gd name="connsiteX2" fmla="*/ 8446398 w 8640960"/>
              <a:gd name="connsiteY2" fmla="*/ 0 h 1167349"/>
              <a:gd name="connsiteX3" fmla="*/ 8640960 w 8640960"/>
              <a:gd name="connsiteY3" fmla="*/ 194562 h 1167349"/>
              <a:gd name="connsiteX4" fmla="*/ 8640960 w 8640960"/>
              <a:gd name="connsiteY4" fmla="*/ 972787 h 1167349"/>
              <a:gd name="connsiteX5" fmla="*/ 8446398 w 8640960"/>
              <a:gd name="connsiteY5" fmla="*/ 1167349 h 1167349"/>
              <a:gd name="connsiteX6" fmla="*/ 194562 w 8640960"/>
              <a:gd name="connsiteY6" fmla="*/ 1167349 h 1167349"/>
              <a:gd name="connsiteX7" fmla="*/ 0 w 8640960"/>
              <a:gd name="connsiteY7" fmla="*/ 972787 h 1167349"/>
              <a:gd name="connsiteX8" fmla="*/ 0 w 8640960"/>
              <a:gd name="connsiteY8" fmla="*/ 194562 h 116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0960" h="1167349">
                <a:moveTo>
                  <a:pt x="0" y="194562"/>
                </a:moveTo>
                <a:cubicBezTo>
                  <a:pt x="0" y="87108"/>
                  <a:pt x="87108" y="0"/>
                  <a:pt x="194562" y="0"/>
                </a:cubicBezTo>
                <a:lnTo>
                  <a:pt x="8446398" y="0"/>
                </a:lnTo>
                <a:cubicBezTo>
                  <a:pt x="8553852" y="0"/>
                  <a:pt x="8640960" y="87108"/>
                  <a:pt x="8640960" y="194562"/>
                </a:cubicBezTo>
                <a:lnTo>
                  <a:pt x="8640960" y="972787"/>
                </a:lnTo>
                <a:cubicBezTo>
                  <a:pt x="8640960" y="1080241"/>
                  <a:pt x="8553852" y="1167349"/>
                  <a:pt x="8446398" y="1167349"/>
                </a:cubicBezTo>
                <a:lnTo>
                  <a:pt x="194562" y="1167349"/>
                </a:lnTo>
                <a:cubicBezTo>
                  <a:pt x="87108" y="1167349"/>
                  <a:pt x="0" y="1080241"/>
                  <a:pt x="0" y="972787"/>
                </a:cubicBezTo>
                <a:lnTo>
                  <a:pt x="0" y="1945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435" tIns="228435" rIns="228435" bIns="228435" numCol="1" spcCol="1270" anchor="ctr" anchorCtr="0">
            <a:noAutofit/>
          </a:bodyPr>
          <a:lstStyle/>
          <a:p>
            <a:pPr lvl="0" algn="l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4500" b="1" kern="1200" dirty="0" smtClean="0">
                <a:solidFill>
                  <a:schemeClr val="tx1"/>
                </a:solidFill>
              </a:rPr>
              <a:t>4.</a:t>
            </a:r>
            <a:r>
              <a:rPr lang="zh-TW" altLang="en-US" sz="4500" b="1" kern="1200" dirty="0" smtClean="0">
                <a:solidFill>
                  <a:schemeClr val="tx1"/>
                </a:solidFill>
              </a:rPr>
              <a:t>有禮貌：</a:t>
            </a:r>
            <a:endParaRPr lang="zh-TW" altLang="en-US" sz="4500" b="1" kern="12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654" y="5517232"/>
            <a:ext cx="1318324" cy="128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054" y="1441772"/>
            <a:ext cx="1763093" cy="124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48025"/>
            <a:ext cx="176212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830" y="4113756"/>
            <a:ext cx="176212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70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溝通的禮儀</a:t>
            </a:r>
            <a:endParaRPr lang="zh-TW" altLang="en-US" dirty="0"/>
          </a:p>
        </p:txBody>
      </p:sp>
      <p:sp>
        <p:nvSpPr>
          <p:cNvPr id="7" name="手繪多邊形 6"/>
          <p:cNvSpPr/>
          <p:nvPr/>
        </p:nvSpPr>
        <p:spPr>
          <a:xfrm>
            <a:off x="251520" y="1519857"/>
            <a:ext cx="8640960" cy="1167349"/>
          </a:xfrm>
          <a:custGeom>
            <a:avLst/>
            <a:gdLst>
              <a:gd name="connsiteX0" fmla="*/ 0 w 8640960"/>
              <a:gd name="connsiteY0" fmla="*/ 194562 h 1167349"/>
              <a:gd name="connsiteX1" fmla="*/ 194562 w 8640960"/>
              <a:gd name="connsiteY1" fmla="*/ 0 h 1167349"/>
              <a:gd name="connsiteX2" fmla="*/ 8446398 w 8640960"/>
              <a:gd name="connsiteY2" fmla="*/ 0 h 1167349"/>
              <a:gd name="connsiteX3" fmla="*/ 8640960 w 8640960"/>
              <a:gd name="connsiteY3" fmla="*/ 194562 h 1167349"/>
              <a:gd name="connsiteX4" fmla="*/ 8640960 w 8640960"/>
              <a:gd name="connsiteY4" fmla="*/ 972787 h 1167349"/>
              <a:gd name="connsiteX5" fmla="*/ 8446398 w 8640960"/>
              <a:gd name="connsiteY5" fmla="*/ 1167349 h 1167349"/>
              <a:gd name="connsiteX6" fmla="*/ 194562 w 8640960"/>
              <a:gd name="connsiteY6" fmla="*/ 1167349 h 1167349"/>
              <a:gd name="connsiteX7" fmla="*/ 0 w 8640960"/>
              <a:gd name="connsiteY7" fmla="*/ 972787 h 1167349"/>
              <a:gd name="connsiteX8" fmla="*/ 0 w 8640960"/>
              <a:gd name="connsiteY8" fmla="*/ 194562 h 116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0960" h="1167349">
                <a:moveTo>
                  <a:pt x="0" y="194562"/>
                </a:moveTo>
                <a:cubicBezTo>
                  <a:pt x="0" y="87108"/>
                  <a:pt x="87108" y="0"/>
                  <a:pt x="194562" y="0"/>
                </a:cubicBezTo>
                <a:lnTo>
                  <a:pt x="8446398" y="0"/>
                </a:lnTo>
                <a:cubicBezTo>
                  <a:pt x="8553852" y="0"/>
                  <a:pt x="8640960" y="87108"/>
                  <a:pt x="8640960" y="194562"/>
                </a:cubicBezTo>
                <a:lnTo>
                  <a:pt x="8640960" y="972787"/>
                </a:lnTo>
                <a:cubicBezTo>
                  <a:pt x="8640960" y="1080241"/>
                  <a:pt x="8553852" y="1167349"/>
                  <a:pt x="8446398" y="1167349"/>
                </a:cubicBezTo>
                <a:lnTo>
                  <a:pt x="194562" y="1167349"/>
                </a:lnTo>
                <a:cubicBezTo>
                  <a:pt x="87108" y="1167349"/>
                  <a:pt x="0" y="1080241"/>
                  <a:pt x="0" y="972787"/>
                </a:cubicBezTo>
                <a:lnTo>
                  <a:pt x="0" y="1945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435" tIns="228435" rIns="228435" bIns="228435" numCol="1" spcCol="1270" anchor="ctr" anchorCtr="0">
            <a:noAutofit/>
          </a:bodyPr>
          <a:lstStyle/>
          <a:p>
            <a:pPr lvl="0" algn="l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4500" b="1" kern="1200" dirty="0" smtClean="0">
                <a:solidFill>
                  <a:schemeClr val="tx1"/>
                </a:solidFill>
              </a:rPr>
              <a:t>1.</a:t>
            </a:r>
            <a:r>
              <a:rPr lang="zh-TW" altLang="en-US" sz="4500" b="1" dirty="0">
                <a:solidFill>
                  <a:schemeClr val="tx1"/>
                </a:solidFill>
              </a:rPr>
              <a:t>眼睛</a:t>
            </a:r>
            <a:r>
              <a:rPr lang="zh-TW" altLang="en-US" sz="4500" b="1" kern="1200" dirty="0" smtClean="0">
                <a:solidFill>
                  <a:schemeClr val="tx1"/>
                </a:solidFill>
              </a:rPr>
              <a:t>：</a:t>
            </a:r>
            <a:endParaRPr lang="zh-TW" altLang="en-US" sz="4500" b="1" kern="1200" dirty="0">
              <a:solidFill>
                <a:schemeClr val="tx1"/>
              </a:solidFill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251520" y="2816806"/>
            <a:ext cx="8640960" cy="1167349"/>
          </a:xfrm>
          <a:custGeom>
            <a:avLst/>
            <a:gdLst>
              <a:gd name="connsiteX0" fmla="*/ 0 w 8640960"/>
              <a:gd name="connsiteY0" fmla="*/ 194562 h 1167349"/>
              <a:gd name="connsiteX1" fmla="*/ 194562 w 8640960"/>
              <a:gd name="connsiteY1" fmla="*/ 0 h 1167349"/>
              <a:gd name="connsiteX2" fmla="*/ 8446398 w 8640960"/>
              <a:gd name="connsiteY2" fmla="*/ 0 h 1167349"/>
              <a:gd name="connsiteX3" fmla="*/ 8640960 w 8640960"/>
              <a:gd name="connsiteY3" fmla="*/ 194562 h 1167349"/>
              <a:gd name="connsiteX4" fmla="*/ 8640960 w 8640960"/>
              <a:gd name="connsiteY4" fmla="*/ 972787 h 1167349"/>
              <a:gd name="connsiteX5" fmla="*/ 8446398 w 8640960"/>
              <a:gd name="connsiteY5" fmla="*/ 1167349 h 1167349"/>
              <a:gd name="connsiteX6" fmla="*/ 194562 w 8640960"/>
              <a:gd name="connsiteY6" fmla="*/ 1167349 h 1167349"/>
              <a:gd name="connsiteX7" fmla="*/ 0 w 8640960"/>
              <a:gd name="connsiteY7" fmla="*/ 972787 h 1167349"/>
              <a:gd name="connsiteX8" fmla="*/ 0 w 8640960"/>
              <a:gd name="connsiteY8" fmla="*/ 194562 h 116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0960" h="1167349">
                <a:moveTo>
                  <a:pt x="0" y="194562"/>
                </a:moveTo>
                <a:cubicBezTo>
                  <a:pt x="0" y="87108"/>
                  <a:pt x="87108" y="0"/>
                  <a:pt x="194562" y="0"/>
                </a:cubicBezTo>
                <a:lnTo>
                  <a:pt x="8446398" y="0"/>
                </a:lnTo>
                <a:cubicBezTo>
                  <a:pt x="8553852" y="0"/>
                  <a:pt x="8640960" y="87108"/>
                  <a:pt x="8640960" y="194562"/>
                </a:cubicBezTo>
                <a:lnTo>
                  <a:pt x="8640960" y="972787"/>
                </a:lnTo>
                <a:cubicBezTo>
                  <a:pt x="8640960" y="1080241"/>
                  <a:pt x="8553852" y="1167349"/>
                  <a:pt x="8446398" y="1167349"/>
                </a:cubicBezTo>
                <a:lnTo>
                  <a:pt x="194562" y="1167349"/>
                </a:lnTo>
                <a:cubicBezTo>
                  <a:pt x="87108" y="1167349"/>
                  <a:pt x="0" y="1080241"/>
                  <a:pt x="0" y="972787"/>
                </a:cubicBezTo>
                <a:lnTo>
                  <a:pt x="0" y="1945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435" tIns="228435" rIns="228435" bIns="228435" numCol="1" spcCol="1270" anchor="ctr" anchorCtr="0">
            <a:noAutofit/>
          </a:bodyPr>
          <a:lstStyle/>
          <a:p>
            <a:pPr lvl="0" algn="l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4500" b="1" kern="1200" dirty="0" smtClean="0">
                <a:solidFill>
                  <a:schemeClr val="tx1"/>
                </a:solidFill>
              </a:rPr>
              <a:t>2.</a:t>
            </a:r>
            <a:r>
              <a:rPr lang="zh-TW" altLang="en-US" sz="4500" b="1" kern="1200" dirty="0" smtClean="0">
                <a:solidFill>
                  <a:schemeClr val="tx1"/>
                </a:solidFill>
              </a:rPr>
              <a:t>語氣：</a:t>
            </a:r>
            <a:endParaRPr lang="zh-TW" altLang="en-US" sz="4500" b="1" kern="1200" dirty="0">
              <a:solidFill>
                <a:schemeClr val="tx1"/>
              </a:solidFill>
            </a:endParaRPr>
          </a:p>
        </p:txBody>
      </p:sp>
      <p:sp>
        <p:nvSpPr>
          <p:cNvPr id="9" name="手繪多邊形 8"/>
          <p:cNvSpPr/>
          <p:nvPr/>
        </p:nvSpPr>
        <p:spPr>
          <a:xfrm>
            <a:off x="251520" y="4113756"/>
            <a:ext cx="8640960" cy="1167349"/>
          </a:xfrm>
          <a:custGeom>
            <a:avLst/>
            <a:gdLst>
              <a:gd name="connsiteX0" fmla="*/ 0 w 8640960"/>
              <a:gd name="connsiteY0" fmla="*/ 194562 h 1167349"/>
              <a:gd name="connsiteX1" fmla="*/ 194562 w 8640960"/>
              <a:gd name="connsiteY1" fmla="*/ 0 h 1167349"/>
              <a:gd name="connsiteX2" fmla="*/ 8446398 w 8640960"/>
              <a:gd name="connsiteY2" fmla="*/ 0 h 1167349"/>
              <a:gd name="connsiteX3" fmla="*/ 8640960 w 8640960"/>
              <a:gd name="connsiteY3" fmla="*/ 194562 h 1167349"/>
              <a:gd name="connsiteX4" fmla="*/ 8640960 w 8640960"/>
              <a:gd name="connsiteY4" fmla="*/ 972787 h 1167349"/>
              <a:gd name="connsiteX5" fmla="*/ 8446398 w 8640960"/>
              <a:gd name="connsiteY5" fmla="*/ 1167349 h 1167349"/>
              <a:gd name="connsiteX6" fmla="*/ 194562 w 8640960"/>
              <a:gd name="connsiteY6" fmla="*/ 1167349 h 1167349"/>
              <a:gd name="connsiteX7" fmla="*/ 0 w 8640960"/>
              <a:gd name="connsiteY7" fmla="*/ 972787 h 1167349"/>
              <a:gd name="connsiteX8" fmla="*/ 0 w 8640960"/>
              <a:gd name="connsiteY8" fmla="*/ 194562 h 116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0960" h="1167349">
                <a:moveTo>
                  <a:pt x="0" y="194562"/>
                </a:moveTo>
                <a:cubicBezTo>
                  <a:pt x="0" y="87108"/>
                  <a:pt x="87108" y="0"/>
                  <a:pt x="194562" y="0"/>
                </a:cubicBezTo>
                <a:lnTo>
                  <a:pt x="8446398" y="0"/>
                </a:lnTo>
                <a:cubicBezTo>
                  <a:pt x="8553852" y="0"/>
                  <a:pt x="8640960" y="87108"/>
                  <a:pt x="8640960" y="194562"/>
                </a:cubicBezTo>
                <a:lnTo>
                  <a:pt x="8640960" y="972787"/>
                </a:lnTo>
                <a:cubicBezTo>
                  <a:pt x="8640960" y="1080241"/>
                  <a:pt x="8553852" y="1167349"/>
                  <a:pt x="8446398" y="1167349"/>
                </a:cubicBezTo>
                <a:lnTo>
                  <a:pt x="194562" y="1167349"/>
                </a:lnTo>
                <a:cubicBezTo>
                  <a:pt x="87108" y="1167349"/>
                  <a:pt x="0" y="1080241"/>
                  <a:pt x="0" y="972787"/>
                </a:cubicBezTo>
                <a:lnTo>
                  <a:pt x="0" y="1945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435" tIns="228435" rIns="228435" bIns="228435" numCol="1" spcCol="1270" anchor="ctr" anchorCtr="0">
            <a:noAutofit/>
          </a:bodyPr>
          <a:lstStyle/>
          <a:p>
            <a:pPr lvl="0" algn="l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4500" b="1" kern="1200" dirty="0" smtClean="0">
                <a:solidFill>
                  <a:schemeClr val="tx1"/>
                </a:solidFill>
              </a:rPr>
              <a:t>3.</a:t>
            </a:r>
            <a:r>
              <a:rPr lang="zh-TW" altLang="en-US" sz="4500" b="1" kern="1200" dirty="0" smtClean="0">
                <a:solidFill>
                  <a:schemeClr val="tx1"/>
                </a:solidFill>
              </a:rPr>
              <a:t>說話速度：</a:t>
            </a:r>
            <a:endParaRPr lang="zh-TW" altLang="en-US" sz="4500" b="1" kern="1200" dirty="0">
              <a:solidFill>
                <a:schemeClr val="tx1"/>
              </a:solidFill>
            </a:endParaRPr>
          </a:p>
        </p:txBody>
      </p:sp>
      <p:sp>
        <p:nvSpPr>
          <p:cNvPr id="10" name="手繪多邊形 9"/>
          <p:cNvSpPr/>
          <p:nvPr/>
        </p:nvSpPr>
        <p:spPr>
          <a:xfrm>
            <a:off x="251520" y="5410705"/>
            <a:ext cx="8640960" cy="1167349"/>
          </a:xfrm>
          <a:custGeom>
            <a:avLst/>
            <a:gdLst>
              <a:gd name="connsiteX0" fmla="*/ 0 w 8640960"/>
              <a:gd name="connsiteY0" fmla="*/ 194562 h 1167349"/>
              <a:gd name="connsiteX1" fmla="*/ 194562 w 8640960"/>
              <a:gd name="connsiteY1" fmla="*/ 0 h 1167349"/>
              <a:gd name="connsiteX2" fmla="*/ 8446398 w 8640960"/>
              <a:gd name="connsiteY2" fmla="*/ 0 h 1167349"/>
              <a:gd name="connsiteX3" fmla="*/ 8640960 w 8640960"/>
              <a:gd name="connsiteY3" fmla="*/ 194562 h 1167349"/>
              <a:gd name="connsiteX4" fmla="*/ 8640960 w 8640960"/>
              <a:gd name="connsiteY4" fmla="*/ 972787 h 1167349"/>
              <a:gd name="connsiteX5" fmla="*/ 8446398 w 8640960"/>
              <a:gd name="connsiteY5" fmla="*/ 1167349 h 1167349"/>
              <a:gd name="connsiteX6" fmla="*/ 194562 w 8640960"/>
              <a:gd name="connsiteY6" fmla="*/ 1167349 h 1167349"/>
              <a:gd name="connsiteX7" fmla="*/ 0 w 8640960"/>
              <a:gd name="connsiteY7" fmla="*/ 972787 h 1167349"/>
              <a:gd name="connsiteX8" fmla="*/ 0 w 8640960"/>
              <a:gd name="connsiteY8" fmla="*/ 194562 h 116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0960" h="1167349">
                <a:moveTo>
                  <a:pt x="0" y="194562"/>
                </a:moveTo>
                <a:cubicBezTo>
                  <a:pt x="0" y="87108"/>
                  <a:pt x="87108" y="0"/>
                  <a:pt x="194562" y="0"/>
                </a:cubicBezTo>
                <a:lnTo>
                  <a:pt x="8446398" y="0"/>
                </a:lnTo>
                <a:cubicBezTo>
                  <a:pt x="8553852" y="0"/>
                  <a:pt x="8640960" y="87108"/>
                  <a:pt x="8640960" y="194562"/>
                </a:cubicBezTo>
                <a:lnTo>
                  <a:pt x="8640960" y="972787"/>
                </a:lnTo>
                <a:cubicBezTo>
                  <a:pt x="8640960" y="1080241"/>
                  <a:pt x="8553852" y="1167349"/>
                  <a:pt x="8446398" y="1167349"/>
                </a:cubicBezTo>
                <a:lnTo>
                  <a:pt x="194562" y="1167349"/>
                </a:lnTo>
                <a:cubicBezTo>
                  <a:pt x="87108" y="1167349"/>
                  <a:pt x="0" y="1080241"/>
                  <a:pt x="0" y="972787"/>
                </a:cubicBezTo>
                <a:lnTo>
                  <a:pt x="0" y="1945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435" tIns="228435" rIns="228435" bIns="228435" numCol="1" spcCol="1270" anchor="ctr" anchorCtr="0">
            <a:noAutofit/>
          </a:bodyPr>
          <a:lstStyle/>
          <a:p>
            <a:pPr lvl="0" algn="l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4500" b="1" kern="1200" dirty="0" smtClean="0">
                <a:solidFill>
                  <a:schemeClr val="tx1"/>
                </a:solidFill>
              </a:rPr>
              <a:t>4.</a:t>
            </a:r>
            <a:r>
              <a:rPr lang="zh-TW" altLang="en-US" sz="4500" b="1" dirty="0">
                <a:solidFill>
                  <a:schemeClr val="tx1"/>
                </a:solidFill>
              </a:rPr>
              <a:t>不插話</a:t>
            </a:r>
            <a:r>
              <a:rPr lang="zh-TW" altLang="en-US" sz="4500" b="1" kern="1200" dirty="0" smtClean="0">
                <a:solidFill>
                  <a:schemeClr val="tx1"/>
                </a:solidFill>
              </a:rPr>
              <a:t>：</a:t>
            </a:r>
            <a:endParaRPr lang="zh-TW" altLang="en-US" sz="4500" b="1" kern="12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5444824"/>
            <a:ext cx="1305069" cy="125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280" y="1519857"/>
            <a:ext cx="176212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402" y="2825645"/>
            <a:ext cx="176212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93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2132856"/>
            <a:ext cx="8229600" cy="1252728"/>
          </a:xfrm>
        </p:spPr>
        <p:txBody>
          <a:bodyPr>
            <a:noAutofit/>
          </a:bodyPr>
          <a:lstStyle/>
          <a:p>
            <a:r>
              <a:rPr lang="zh-TW" altLang="en-US" sz="12000" dirty="0" smtClean="0">
                <a:solidFill>
                  <a:schemeClr val="tx1"/>
                </a:solidFill>
              </a:rPr>
              <a:t>職場狀況劇</a:t>
            </a:r>
            <a:endParaRPr lang="zh-TW" altLang="en-US" sz="12000" dirty="0">
              <a:solidFill>
                <a:schemeClr val="tx1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575" y="4791075"/>
            <a:ext cx="22098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35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379</TotalTime>
  <Words>224</Words>
  <Application>Microsoft Office PowerPoint</Application>
  <PresentationFormat>如螢幕大小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波形</vt:lpstr>
      <vt:lpstr>發生什麼事？</vt:lpstr>
      <vt:lpstr>工作態度與認知</vt:lpstr>
      <vt:lpstr>什麼是溝通？</vt:lpstr>
      <vt:lpstr>溝通的方法？</vt:lpstr>
      <vt:lpstr>溝通的對象</vt:lpstr>
      <vt:lpstr>同事溝通方法</vt:lpstr>
      <vt:lpstr>主管溝通方法</vt:lpstr>
      <vt:lpstr>溝通的禮儀</vt:lpstr>
      <vt:lpstr>職場狀況劇</vt:lpstr>
      <vt:lpstr>狀況一</vt:lpstr>
      <vt:lpstr>狀況二</vt:lpstr>
      <vt:lpstr>狀況三</vt:lpstr>
      <vt:lpstr>狀況四</vt:lpstr>
      <vt:lpstr>狀況五</vt:lpstr>
      <vt:lpstr>狀況六</vt:lpstr>
      <vt:lpstr>狀況七</vt:lpstr>
      <vt:lpstr>演技大考驗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工作態度與認知</dc:title>
  <dc:creator>user</dc:creator>
  <cp:lastModifiedBy>user</cp:lastModifiedBy>
  <cp:revision>40</cp:revision>
  <dcterms:created xsi:type="dcterms:W3CDTF">2016-09-04T03:14:39Z</dcterms:created>
  <dcterms:modified xsi:type="dcterms:W3CDTF">2021-06-07T06:34:06Z</dcterms:modified>
</cp:coreProperties>
</file>