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88" r:id="rId4"/>
    <p:sldId id="258" r:id="rId5"/>
    <p:sldId id="273" r:id="rId6"/>
    <p:sldId id="279" r:id="rId7"/>
    <p:sldId id="280" r:id="rId8"/>
    <p:sldId id="285" r:id="rId9"/>
    <p:sldId id="281" r:id="rId10"/>
    <p:sldId id="284" r:id="rId11"/>
    <p:sldId id="283" r:id="rId12"/>
    <p:sldId id="282" r:id="rId13"/>
    <p:sldId id="276" r:id="rId14"/>
    <p:sldId id="292" r:id="rId15"/>
    <p:sldId id="27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416824" cy="316835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</a:rPr>
              <a:t>倒水</a:t>
            </a:r>
            <a:r>
              <a:rPr lang="zh-TW" altLang="en-US" sz="6000" b="1" dirty="0" smtClean="0">
                <a:solidFill>
                  <a:srgbClr val="4F271C">
                    <a:satMod val="130000"/>
                  </a:srgbClr>
                </a:solidFill>
              </a:rPr>
              <a:t>動作練習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2400" b="1" dirty="0" smtClean="0">
                <a:solidFill>
                  <a:srgbClr val="4F271C">
                    <a:satMod val="130000"/>
                  </a:srgbClr>
                </a:solidFill>
              </a:rPr>
              <a:t>先</a:t>
            </a:r>
            <a:r>
              <a:rPr lang="zh-TW" altLang="en-US" sz="2400" b="1" dirty="0">
                <a:solidFill>
                  <a:srgbClr val="4F271C">
                    <a:satMod val="130000"/>
                  </a:srgbClr>
                </a:solidFill>
              </a:rPr>
              <a:t>以雪花片或</a:t>
            </a:r>
            <a:r>
              <a:rPr lang="zh-TW" altLang="en-US" sz="2400" b="1" dirty="0" smtClean="0">
                <a:solidFill>
                  <a:srgbClr val="4F271C">
                    <a:satMod val="130000"/>
                  </a:srgbClr>
                </a:solidFill>
              </a:rPr>
              <a:t>積木替代水練習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sz="800" b="1" dirty="0" smtClean="0"/>
              <a:t/>
            </a:r>
            <a:br>
              <a:rPr lang="en-US" altLang="zh-TW" sz="800" b="1" dirty="0" smtClean="0"/>
            </a:br>
            <a:r>
              <a:rPr lang="zh-TW" altLang="en-US" sz="3100" b="1" dirty="0" smtClean="0">
                <a:solidFill>
                  <a:srgbClr val="FF0000"/>
                </a:solidFill>
              </a:rPr>
              <a:t>功能目的</a:t>
            </a:r>
            <a:r>
              <a:rPr lang="zh-TW" altLang="en-US" sz="3100" b="1" dirty="0" smtClean="0">
                <a:solidFill>
                  <a:srgbClr val="FF0000"/>
                </a:solidFill>
                <a:effectLst/>
                <a:cs typeface="+mn-cs"/>
              </a:rPr>
              <a:t>：</a:t>
            </a:r>
            <a:r>
              <a:rPr lang="en-US" altLang="zh-TW" sz="2600" b="1" dirty="0" smtClean="0">
                <a:solidFill>
                  <a:srgbClr val="FF0000"/>
                </a:solidFill>
                <a:effectLst/>
                <a:cs typeface="+mn-cs"/>
              </a:rPr>
              <a:t/>
            </a:r>
            <a:br>
              <a:rPr lang="en-US" altLang="zh-TW" sz="2600" b="1" dirty="0" smtClean="0">
                <a:solidFill>
                  <a:srgbClr val="FF0000"/>
                </a:solidFill>
                <a:effectLst/>
                <a:cs typeface="+mn-cs"/>
              </a:rPr>
            </a:br>
            <a:r>
              <a:rPr lang="zh-TW" altLang="en-US" sz="2400" dirty="0" smtClean="0">
                <a:solidFill>
                  <a:srgbClr val="FF0000"/>
                </a:solidFill>
              </a:rPr>
              <a:t>手能握住水杯準確倒水（把容器內的物體倒到另一個容器內）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7416824" cy="2952328"/>
          </a:xfrm>
        </p:spPr>
        <p:txBody>
          <a:bodyPr>
            <a:normAutofit fontScale="77500" lnSpcReduction="20000"/>
          </a:bodyPr>
          <a:lstStyle/>
          <a:p>
            <a:endParaRPr lang="en-US" altLang="zh-TW" sz="22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zh-TW" altLang="en-US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老師以</a:t>
            </a:r>
            <a:endParaRPr lang="en-US" altLang="zh-TW" sz="36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zh-TW" alt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口語提示：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拿</a:t>
            </a:r>
            <a:r>
              <a:rPr lang="zh-TW" altLang="en-US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（這個</a:t>
            </a:r>
            <a:r>
              <a:rPr lang="zh-TW" altLang="en-US" sz="24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） </a:t>
            </a:r>
            <a:r>
              <a:rPr lang="zh-TW" altLang="en-US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、</a:t>
            </a:r>
            <a:r>
              <a:rPr lang="zh-TW" altLang="en-US" sz="43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放</a:t>
            </a:r>
            <a:r>
              <a:rPr lang="zh-TW" altLang="en-US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（這裡</a:t>
            </a:r>
            <a:r>
              <a:rPr lang="zh-TW" altLang="en-US" sz="24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） </a:t>
            </a:r>
            <a:r>
              <a:rPr lang="zh-TW" altLang="en-US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、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倒</a:t>
            </a:r>
            <a:r>
              <a:rPr lang="zh-TW" altLang="en-US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（這裡</a:t>
            </a:r>
            <a:r>
              <a:rPr lang="zh-TW" altLang="en-US" sz="2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） </a:t>
            </a:r>
            <a:r>
              <a:rPr lang="zh-TW" altLang="en-US" sz="2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、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撿</a:t>
            </a:r>
            <a:r>
              <a:rPr lang="zh-TW" altLang="en-US" sz="2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（</a:t>
            </a:r>
            <a:r>
              <a:rPr lang="zh-TW" altLang="en-US" sz="21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這個）</a:t>
            </a:r>
            <a:r>
              <a:rPr lang="zh-TW" altLang="en-US" sz="19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altLang="zh-TW" sz="2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zh-TW" altLang="en-U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動作提示：</a:t>
            </a:r>
            <a:r>
              <a:rPr lang="zh-TW" altLang="en-US" sz="2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老師以手輕碰學生的手提示做動作</a:t>
            </a:r>
            <a:endParaRPr lang="en-US" altLang="zh-TW" sz="29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zh-TW" altLang="en-US" sz="2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</a:t>
            </a:r>
            <a:r>
              <a:rPr lang="zh-TW" altLang="en-US" sz="29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老師</a:t>
            </a:r>
            <a:r>
              <a:rPr lang="zh-TW" altLang="en-US" sz="29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以手輕碰目標</a:t>
            </a:r>
            <a:r>
              <a:rPr lang="zh-TW" altLang="en-US" sz="29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物</a:t>
            </a:r>
            <a:endParaRPr lang="en-US" altLang="zh-TW" sz="2900" b="1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zh-TW" altLang="en-US" sz="29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以口語＋動作提示下，學生按步驟操作完成練習倒水的動作和技巧。</a:t>
            </a:r>
            <a:endParaRPr lang="en-US" altLang="zh-TW" sz="29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73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959225" cy="3887713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口語提示</a:t>
            </a:r>
            <a:r>
              <a:rPr lang="zh-TW" altLang="en-US" sz="3200" dirty="0" smtClean="0"/>
              <a:t>：</a:t>
            </a:r>
            <a:r>
              <a:rPr lang="zh-TW" altLang="en-US" sz="4800" dirty="0" smtClean="0">
                <a:solidFill>
                  <a:srgbClr val="FF0000"/>
                </a:solidFill>
              </a:rPr>
              <a:t>倒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2500" dirty="0">
                <a:solidFill>
                  <a:srgbClr val="FF0000"/>
                </a:solidFill>
              </a:rPr>
              <a:t>同學口語仿說：倒</a:t>
            </a:r>
            <a:r>
              <a:rPr lang="en-US" altLang="zh-TW" sz="2500" dirty="0">
                <a:solidFill>
                  <a:srgbClr val="FF0000"/>
                </a:solidFill>
              </a:rPr>
              <a:t/>
            </a:r>
            <a:br>
              <a:rPr lang="en-US" altLang="zh-TW" sz="2500" dirty="0">
                <a:solidFill>
                  <a:srgbClr val="FF0000"/>
                </a:solidFill>
              </a:rPr>
            </a:br>
            <a:r>
              <a:rPr lang="zh-TW" altLang="en-US" sz="2500" dirty="0">
                <a:solidFill>
                  <a:srgbClr val="FF0000"/>
                </a:solidFill>
              </a:rPr>
              <a:t>同學手做動作：把裝有雪花片的杯子拿起來，傾斜倒入另一個空杯中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000" dirty="0"/>
              <a:t>動作提示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以手輕碰學生的手提示做動作</a:t>
            </a:r>
            <a:br>
              <a:rPr lang="zh-TW" altLang="en-US" sz="2000" dirty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以手輕碰目標物</a:t>
            </a:r>
          </a:p>
        </p:txBody>
      </p:sp>
      <p:pic>
        <p:nvPicPr>
          <p:cNvPr id="10242" name="Picture 2" descr="C:\Users\USER\Desktop\遠距專區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87" y="404664"/>
            <a:ext cx="4026284" cy="61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959225" cy="5471889"/>
          </a:xfrm>
        </p:spPr>
        <p:txBody>
          <a:bodyPr>
            <a:normAutofit fontScale="90000"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/>
            </a:r>
            <a:br>
              <a:rPr lang="en-US" altLang="zh-TW" sz="2200" dirty="0" smtClean="0">
                <a:solidFill>
                  <a:srgbClr val="C00000"/>
                </a:solidFill>
              </a:rPr>
            </a:br>
            <a:r>
              <a:rPr lang="en-US" altLang="zh-TW" sz="2200" dirty="0">
                <a:solidFill>
                  <a:srgbClr val="C00000"/>
                </a:solidFill>
              </a:rPr>
              <a:t/>
            </a:r>
            <a:br>
              <a:rPr lang="en-US" altLang="zh-TW" sz="2200" dirty="0">
                <a:solidFill>
                  <a:srgbClr val="C00000"/>
                </a:solidFill>
              </a:rPr>
            </a:br>
            <a:r>
              <a:rPr lang="en-US" altLang="zh-TW" sz="2200" dirty="0" smtClean="0">
                <a:solidFill>
                  <a:srgbClr val="C00000"/>
                </a:solidFill>
              </a:rPr>
              <a:t/>
            </a:r>
            <a:br>
              <a:rPr lang="en-US" altLang="zh-TW" sz="2200" dirty="0" smtClean="0">
                <a:solidFill>
                  <a:srgbClr val="C00000"/>
                </a:solidFill>
              </a:rPr>
            </a:br>
            <a:r>
              <a:rPr lang="zh-TW" altLang="en-US" sz="4000" dirty="0" smtClean="0">
                <a:solidFill>
                  <a:srgbClr val="C00000"/>
                </a:solidFill>
              </a:rPr>
              <a:t>慢慢來喔，要倒準喔！</a:t>
            </a:r>
            <a:r>
              <a:rPr lang="zh-TW" altLang="en-US" sz="2200" dirty="0" smtClean="0">
                <a:solidFill>
                  <a:srgbClr val="C00000"/>
                </a:solidFill>
              </a:rPr>
              <a:t>如果有掉在外面的雪花片請把它們一個一個的撿起來，然後再放回杯子裡喔！</a:t>
            </a:r>
            <a:r>
              <a:rPr lang="en-US" altLang="zh-TW" sz="2200" dirty="0" smtClean="0">
                <a:solidFill>
                  <a:srgbClr val="C00000"/>
                </a:solidFill>
              </a:rPr>
              <a:t/>
            </a:r>
            <a:br>
              <a:rPr lang="en-US" altLang="zh-TW" sz="2200" dirty="0" smtClean="0">
                <a:solidFill>
                  <a:srgbClr val="C00000"/>
                </a:solidFill>
              </a:rPr>
            </a:br>
            <a:r>
              <a:rPr lang="en-US" altLang="zh-TW" sz="3200" dirty="0" smtClean="0">
                <a:solidFill>
                  <a:srgbClr val="C00000"/>
                </a:solidFill>
              </a:rPr>
              <a:t/>
            </a:r>
            <a:br>
              <a:rPr lang="en-US" altLang="zh-TW" sz="3200" dirty="0" smtClean="0">
                <a:solidFill>
                  <a:srgbClr val="C00000"/>
                </a:solidFill>
              </a:rPr>
            </a:br>
            <a:r>
              <a:rPr lang="zh-TW" altLang="en-US" sz="3200" dirty="0" smtClean="0">
                <a:solidFill>
                  <a:srgbClr val="FF0000"/>
                </a:solidFill>
              </a:rPr>
              <a:t>認真練習越做會越好喔！</a:t>
            </a:r>
            <a:r>
              <a:rPr lang="en-US" altLang="zh-TW" sz="3200" dirty="0" smtClean="0">
                <a:solidFill>
                  <a:srgbClr val="FF0000"/>
                </a:solidFill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r>
              <a:rPr lang="zh-TW" altLang="en-US" sz="3200" dirty="0">
                <a:solidFill>
                  <a:srgbClr val="FF0000"/>
                </a:solidFill>
              </a:rPr>
              <a:t>加油！！加油！</a:t>
            </a:r>
            <a:r>
              <a:rPr lang="zh-TW" altLang="en-US" sz="3200" dirty="0" smtClean="0">
                <a:solidFill>
                  <a:srgbClr val="FF0000"/>
                </a:solidFill>
              </a:rPr>
              <a:t>！</a:t>
            </a:r>
            <a:r>
              <a:rPr lang="en-US" altLang="zh-TW" sz="3200" dirty="0" smtClean="0">
                <a:solidFill>
                  <a:srgbClr val="FF0000"/>
                </a:solidFill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/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zh-TW" altLang="en-US" sz="2000" dirty="0"/>
              <a:t>＊倒 的過程中掉出來的部分，可口頭或配合提示動作示意學生撿起來並放回杯內。</a:t>
            </a:r>
            <a:r>
              <a:rPr lang="en-US" altLang="zh-TW" sz="3200" dirty="0" smtClean="0">
                <a:solidFill>
                  <a:srgbClr val="FF0000"/>
                </a:solidFill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C00000"/>
                </a:solidFill>
              </a:rPr>
              <a:t/>
            </a:r>
            <a:br>
              <a:rPr lang="en-US" altLang="zh-TW" sz="3200" dirty="0">
                <a:solidFill>
                  <a:srgbClr val="C00000"/>
                </a:solidFill>
              </a:rPr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pic>
        <p:nvPicPr>
          <p:cNvPr id="11266" name="Picture 2" descr="C:\Users\USER\Desktop\遠距專區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60648"/>
            <a:ext cx="4067549" cy="64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959225" cy="4751809"/>
          </a:xfrm>
        </p:spPr>
        <p:txBody>
          <a:bodyPr>
            <a:normAutofit fontScale="90000"/>
          </a:bodyPr>
          <a:lstStyle/>
          <a:p>
            <a:r>
              <a:rPr lang="en-US" altLang="zh-TW" sz="29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9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altLang="zh-TW" sz="29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9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900" dirty="0" smtClean="0">
                <a:solidFill>
                  <a:srgbClr val="4F271C">
                    <a:satMod val="130000"/>
                  </a:srgbClr>
                </a:solidFill>
              </a:rPr>
              <a:t>口語</a:t>
            </a:r>
            <a:r>
              <a:rPr lang="zh-TW" altLang="en-US" sz="2900" dirty="0">
                <a:solidFill>
                  <a:srgbClr val="4F271C">
                    <a:satMod val="130000"/>
                  </a:srgbClr>
                </a:solidFill>
              </a:rPr>
              <a:t>提示：</a:t>
            </a:r>
            <a:r>
              <a:rPr lang="zh-TW" altLang="en-US" dirty="0">
                <a:solidFill>
                  <a:srgbClr val="FF0000"/>
                </a:solidFill>
              </a:rPr>
              <a:t>撿</a:t>
            </a:r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這個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r>
              <a:rPr lang="en-US" altLang="zh-TW" sz="29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9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altLang="zh-TW" sz="29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9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900" dirty="0" smtClean="0">
                <a:solidFill>
                  <a:srgbClr val="FF0000"/>
                </a:solidFill>
              </a:rPr>
              <a:t>掉出來的要撿起來！！</a:t>
            </a:r>
            <a:r>
              <a:rPr lang="en-US" altLang="zh-TW" sz="2900" dirty="0" smtClean="0">
                <a:solidFill>
                  <a:srgbClr val="FF0000"/>
                </a:solidFill>
              </a:rPr>
              <a:t/>
            </a:r>
            <a:br>
              <a:rPr lang="en-US" altLang="zh-TW" sz="2900" dirty="0" smtClean="0">
                <a:solidFill>
                  <a:srgbClr val="FF0000"/>
                </a:solidFill>
              </a:rPr>
            </a:br>
            <a:r>
              <a:rPr lang="zh-TW" altLang="en-US" sz="2900" dirty="0" smtClean="0">
                <a:solidFill>
                  <a:srgbClr val="FF0000"/>
                </a:solidFill>
              </a:rPr>
              <a:t>再放回杯子內喔！！</a:t>
            </a:r>
            <a:r>
              <a:rPr lang="en-US" altLang="zh-TW" sz="29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9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altLang="zh-TW" sz="2600" dirty="0">
                <a:solidFill>
                  <a:srgbClr val="FF0000"/>
                </a:solidFill>
              </a:rPr>
              <a:t/>
            </a:r>
            <a:br>
              <a:rPr lang="en-US" altLang="zh-TW" sz="2600" dirty="0">
                <a:solidFill>
                  <a:srgbClr val="FF0000"/>
                </a:solidFill>
              </a:rPr>
            </a:br>
            <a:r>
              <a:rPr lang="en-US" altLang="zh-TW" sz="2600" dirty="0">
                <a:solidFill>
                  <a:srgbClr val="FF0000"/>
                </a:solidFill>
              </a:rPr>
              <a:t/>
            </a:r>
            <a:br>
              <a:rPr lang="en-US" altLang="zh-TW" sz="2600" dirty="0">
                <a:solidFill>
                  <a:srgbClr val="FF0000"/>
                </a:solidFill>
              </a:rPr>
            </a:br>
            <a:r>
              <a:rPr lang="zh-TW" altLang="en-US" sz="3200" dirty="0">
                <a:solidFill>
                  <a:srgbClr val="FF0000"/>
                </a:solidFill>
              </a:rPr>
              <a:t>加油！！加油！！</a:t>
            </a:r>
            <a:r>
              <a:rPr lang="en-US" altLang="zh-TW" sz="2600" dirty="0" smtClean="0">
                <a:solidFill>
                  <a:srgbClr val="FF0000"/>
                </a:solidFill>
              </a:rPr>
              <a:t/>
            </a:r>
            <a:br>
              <a:rPr lang="en-US" altLang="zh-TW" sz="2600" dirty="0" smtClean="0">
                <a:solidFill>
                  <a:srgbClr val="FF0000"/>
                </a:solidFill>
              </a:rPr>
            </a:br>
            <a:r>
              <a:rPr lang="zh-TW" altLang="en-US" sz="29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zh-TW" altLang="en-US" sz="29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動作提示：</a:t>
            </a:r>
            <a:r>
              <a:rPr lang="en-US" altLang="zh-TW" sz="20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0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老師以手輕碰學生的手提示做動作</a:t>
            </a:r>
            <a:b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老師以手輕碰目標物</a:t>
            </a:r>
            <a:endParaRPr lang="zh-TW" altLang="en-US" sz="2000" dirty="0"/>
          </a:p>
        </p:txBody>
      </p:sp>
      <p:pic>
        <p:nvPicPr>
          <p:cNvPr id="12290" name="Picture 2" descr="C:\Users\USER\Desktop\遠距專區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1" y="148126"/>
            <a:ext cx="3990638" cy="66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5" y="332656"/>
            <a:ext cx="3960441" cy="586199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4F271C">
                    <a:satMod val="130000"/>
                  </a:srgbClr>
                </a:solidFill>
              </a:rPr>
              <a:t>口語提示：</a:t>
            </a:r>
            <a:r>
              <a:rPr lang="zh-TW" altLang="en-US" sz="4800" dirty="0" smtClean="0">
                <a:solidFill>
                  <a:srgbClr val="FF0000"/>
                </a:solidFill>
              </a:rPr>
              <a:t>放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回</a:t>
            </a:r>
            <a:r>
              <a:rPr lang="zh-TW" altLang="en-US" sz="2400" dirty="0" smtClean="0">
                <a:solidFill>
                  <a:srgbClr val="FF0000"/>
                </a:solidFill>
              </a:rPr>
              <a:t>這裡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en-US" altLang="zh-TW" sz="32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32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32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zh-TW" altLang="en-US" sz="32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動作提示：</a:t>
            </a:r>
            <a:r>
              <a:rPr lang="en-US" altLang="zh-TW" sz="20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0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老師以手輕碰學生的手提示做動作</a:t>
            </a:r>
            <a:b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老師以手輕碰目標</a:t>
            </a:r>
            <a:r>
              <a:rPr lang="zh-TW" altLang="en-US" sz="2000" dirty="0" smtClean="0">
                <a:solidFill>
                  <a:srgbClr val="4F271C">
                    <a:satMod val="130000"/>
                  </a:srgbClr>
                </a:solidFill>
              </a:rPr>
              <a:t>物</a:t>
            </a:r>
            <a:r>
              <a:rPr lang="en-US" altLang="zh-TW" sz="32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32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altLang="zh-TW" sz="32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32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altLang="zh-TW" sz="20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TW" sz="20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zh-TW" altLang="en-US" sz="2000" dirty="0">
                <a:solidFill>
                  <a:srgbClr val="4F271C">
                    <a:satMod val="130000"/>
                  </a:srgbClr>
                </a:solidFill>
              </a:rPr>
              <a:t>＊將掉落杯外的雪花片一個一個撿起來放回杯內。</a:t>
            </a:r>
          </a:p>
        </p:txBody>
      </p:sp>
      <p:pic>
        <p:nvPicPr>
          <p:cNvPr id="13314" name="Picture 2" descr="C:\Users\USER\Desktop\遠距專區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35" y="404664"/>
            <a:ext cx="3960331" cy="62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遠距專區\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3445786" cy="59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959225" cy="3887713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口語提示</a:t>
            </a:r>
            <a:r>
              <a:rPr lang="zh-TW" altLang="en-US" sz="3200" dirty="0" smtClean="0"/>
              <a:t>：</a:t>
            </a:r>
            <a:r>
              <a:rPr lang="zh-TW" altLang="en-US" sz="4800" dirty="0" smtClean="0">
                <a:solidFill>
                  <a:srgbClr val="FF0000"/>
                </a:solidFill>
              </a:rPr>
              <a:t>放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2800" dirty="0" smtClean="0">
                <a:solidFill>
                  <a:srgbClr val="FF0000"/>
                </a:solidFill>
              </a:rPr>
              <a:t>同學</a:t>
            </a:r>
            <a:r>
              <a:rPr lang="zh-TW" altLang="en-US" sz="2800" dirty="0">
                <a:solidFill>
                  <a:srgbClr val="FF0000"/>
                </a:solidFill>
              </a:rPr>
              <a:t>口語仿說</a:t>
            </a:r>
            <a:r>
              <a:rPr lang="zh-TW" altLang="en-US" sz="2800" dirty="0" smtClean="0">
                <a:solidFill>
                  <a:srgbClr val="FF0000"/>
                </a:solidFill>
              </a:rPr>
              <a:t>：放</a:t>
            </a:r>
            <a:r>
              <a:rPr lang="en-US" altLang="zh-TW" sz="2800" dirty="0">
                <a:solidFill>
                  <a:srgbClr val="FF0000"/>
                </a:solidFill>
              </a:rPr>
              <a:t/>
            </a:r>
            <a:br>
              <a:rPr lang="en-US" altLang="zh-TW" sz="2800" dirty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同學手做動作</a:t>
            </a:r>
            <a:r>
              <a:rPr lang="zh-TW" altLang="en-US" sz="2800" dirty="0" smtClean="0">
                <a:solidFill>
                  <a:srgbClr val="FF0000"/>
                </a:solidFill>
              </a:rPr>
              <a:t>：把杯子放回桌面上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000" dirty="0"/>
              <a:t>動作提示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以手輕碰學生的手提示做動作</a:t>
            </a:r>
            <a:br>
              <a:rPr lang="zh-TW" altLang="en-US" sz="2000" dirty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以手輕碰目標物</a:t>
            </a:r>
          </a:p>
        </p:txBody>
      </p:sp>
    </p:spTree>
    <p:extLst>
      <p:ext uri="{BB962C8B-B14F-4D97-AF65-F5344CB8AC3E}">
        <p14:creationId xmlns:p14="http://schemas.microsoft.com/office/powerpoint/2010/main" val="239376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:\Users\USER\Desktop\遠距專區\DSC_42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r="12775" b="41407"/>
          <a:stretch/>
        </p:blipFill>
        <p:spPr bwMode="auto">
          <a:xfrm>
            <a:off x="1907704" y="3068960"/>
            <a:ext cx="6624736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7488832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</a:rPr>
              <a:t>耶～我</a:t>
            </a:r>
            <a:r>
              <a:rPr lang="zh-TW" altLang="en-US" sz="4000" b="1" dirty="0">
                <a:solidFill>
                  <a:srgbClr val="FF0000"/>
                </a:solidFill>
              </a:rPr>
              <a:t>完成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了～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</a:rPr>
            </a:br>
            <a:r>
              <a:rPr lang="en-US" altLang="zh-TW" sz="4000" b="1" dirty="0">
                <a:solidFill>
                  <a:srgbClr val="FF0000"/>
                </a:solidFill>
              </a:rPr>
              <a:t/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zh-TW" altLang="en-US" sz="6000" b="1" dirty="0" smtClean="0">
                <a:solidFill>
                  <a:srgbClr val="FF0000"/>
                </a:solidFill>
              </a:rPr>
              <a:t>我</a:t>
            </a:r>
            <a:r>
              <a:rPr lang="zh-TW" altLang="en-US" sz="6000" b="1" dirty="0">
                <a:solidFill>
                  <a:srgbClr val="FF0000"/>
                </a:solidFill>
              </a:rPr>
              <a:t>好棒！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</a:rPr>
            </a:br>
            <a:r>
              <a:rPr lang="en-US" altLang="zh-TW" sz="4000" b="1" dirty="0">
                <a:solidFill>
                  <a:srgbClr val="FF0000"/>
                </a:solidFill>
              </a:rPr>
              <a:t/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en-US" altLang="zh-TW" sz="4000" b="1" dirty="0" smtClean="0">
                <a:solidFill>
                  <a:srgbClr val="FF0000"/>
                </a:solidFill>
              </a:rPr>
              <a:t>   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再做</a:t>
            </a:r>
            <a:r>
              <a:rPr lang="zh-TW" altLang="en-US" sz="4000" b="1" dirty="0">
                <a:solidFill>
                  <a:srgbClr val="FF0000"/>
                </a:solidFill>
              </a:rPr>
              <a:t>一次！！！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4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0120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  準備工具物品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遠距專區\DSC_42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20772" r="4289"/>
          <a:stretch/>
        </p:blipFill>
        <p:spPr bwMode="auto">
          <a:xfrm>
            <a:off x="1835696" y="2564904"/>
            <a:ext cx="5616624" cy="32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59632" y="1412776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．大一點的塑膠水杯或免洗杯／碗</a:t>
            </a:r>
            <a:endParaRPr lang="en-US" altLang="zh-TW" sz="32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  <a:p>
            <a:r>
              <a:rPr lang="zh-TW" altLang="en-US" sz="32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．小雪花片或積木適量</a:t>
            </a:r>
            <a:r>
              <a:rPr lang="zh-TW" altLang="en-US" sz="2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（約５、６分滿的容量數量）</a:t>
            </a:r>
            <a:endParaRPr lang="en-US" altLang="zh-TW" sz="20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84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        </a:t>
            </a:r>
            <a:r>
              <a:rPr lang="zh-TW" altLang="en-US" sz="4000" b="1" dirty="0"/>
              <a:t>請大聲唸：</a:t>
            </a:r>
            <a:r>
              <a:rPr lang="zh-TW" altLang="en-US" b="1" dirty="0" smtClean="0">
                <a:solidFill>
                  <a:srgbClr val="FF0000"/>
                </a:solidFill>
              </a:rPr>
              <a:t>杯 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圖片 5" descr="C:\Users\USER\Desktop\遠距專區\DSC_42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9766" r="18543" b="32375"/>
          <a:stretch/>
        </p:blipFill>
        <p:spPr bwMode="auto">
          <a:xfrm>
            <a:off x="2195736" y="2060848"/>
            <a:ext cx="5544616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18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6055" y="332656"/>
            <a:ext cx="3960441" cy="4392488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 smtClean="0"/>
              <a:t>口語</a:t>
            </a:r>
            <a:r>
              <a:rPr lang="zh-TW" altLang="en-US" sz="3200" dirty="0"/>
              <a:t>提示：</a:t>
            </a:r>
            <a:r>
              <a:rPr lang="zh-TW" altLang="en-US" sz="4800" dirty="0" smtClean="0">
                <a:solidFill>
                  <a:srgbClr val="FF0000"/>
                </a:solidFill>
              </a:rPr>
              <a:t>拿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這個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同學</a:t>
            </a:r>
            <a:r>
              <a:rPr lang="zh-TW" altLang="en-US" sz="2800" dirty="0" smtClean="0">
                <a:solidFill>
                  <a:srgbClr val="FF0000"/>
                </a:solidFill>
              </a:rPr>
              <a:t>口語仿說：拿</a:t>
            </a:r>
            <a:r>
              <a:rPr lang="en-US" altLang="zh-TW" sz="2800" dirty="0" smtClean="0">
                <a:solidFill>
                  <a:srgbClr val="FF0000"/>
                </a:solidFill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</a:rPr>
            </a:br>
            <a:r>
              <a:rPr lang="zh-TW" altLang="en-US" sz="2800" dirty="0" smtClean="0">
                <a:solidFill>
                  <a:srgbClr val="FF0000"/>
                </a:solidFill>
              </a:rPr>
              <a:t>同學手做動作：單手握住杯子</a:t>
            </a:r>
            <a:r>
              <a:rPr lang="zh-TW" altLang="en-US" sz="2800" dirty="0">
                <a:solidFill>
                  <a:srgbClr val="FF0000"/>
                </a:solidFill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或兩手把左右兩個杯子都握住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200" dirty="0"/>
              <a:t>動作提示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老師</a:t>
            </a:r>
            <a:r>
              <a:rPr lang="zh-TW" altLang="en-US" sz="2200" dirty="0"/>
              <a:t>以手輕碰學生的手提示做動作</a:t>
            </a:r>
            <a:br>
              <a:rPr lang="zh-TW" altLang="en-US" sz="2200" dirty="0"/>
            </a:br>
            <a:r>
              <a:rPr lang="zh-TW" altLang="en-US" sz="2200" dirty="0" smtClean="0"/>
              <a:t>老師</a:t>
            </a:r>
            <a:r>
              <a:rPr lang="zh-TW" altLang="en-US" sz="2200" dirty="0"/>
              <a:t>以手輕碰目標</a:t>
            </a:r>
            <a:r>
              <a:rPr lang="zh-TW" altLang="en-US" sz="2200" dirty="0" smtClean="0"/>
              <a:t>物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endParaRPr lang="zh-TW" altLang="en-US" sz="2200" dirty="0"/>
          </a:p>
        </p:txBody>
      </p:sp>
      <p:pic>
        <p:nvPicPr>
          <p:cNvPr id="2058" name="Picture 10" descr="C:\Users\USER\Desktop\遠距專區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51" y="207395"/>
            <a:ext cx="3848343" cy="60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69" y="223162"/>
            <a:ext cx="2175146" cy="35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3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959225" cy="532787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口語提示</a:t>
            </a:r>
            <a:r>
              <a:rPr lang="zh-TW" altLang="en-US" sz="3200" dirty="0" smtClean="0"/>
              <a:t>：</a:t>
            </a:r>
            <a:r>
              <a:rPr lang="zh-TW" altLang="en-US" sz="4400" dirty="0" smtClean="0">
                <a:solidFill>
                  <a:srgbClr val="FF0000"/>
                </a:solidFill>
              </a:rPr>
              <a:t>倒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這裡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1800" dirty="0" smtClean="0">
                <a:solidFill>
                  <a:srgbClr val="FF0000"/>
                </a:solidFill>
              </a:rPr>
              <a:t/>
            </a:r>
            <a:br>
              <a:rPr lang="en-US" altLang="zh-TW" sz="1800" dirty="0" smtClean="0">
                <a:solidFill>
                  <a:srgbClr val="FF0000"/>
                </a:solidFill>
              </a:rPr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200" dirty="0"/>
              <a:t>動作提示</a:t>
            </a:r>
            <a:r>
              <a:rPr lang="zh-TW" altLang="en-US" sz="2200" dirty="0" smtClean="0"/>
              <a:t>：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老師</a:t>
            </a:r>
            <a:r>
              <a:rPr lang="zh-TW" altLang="en-US" sz="2200" dirty="0"/>
              <a:t>以手輕碰學生的手提示做動作</a:t>
            </a:r>
            <a:br>
              <a:rPr lang="zh-TW" altLang="en-US" sz="2200" dirty="0"/>
            </a:br>
            <a:r>
              <a:rPr lang="zh-TW" altLang="en-US" sz="2200" dirty="0" smtClean="0"/>
              <a:t>老師</a:t>
            </a:r>
            <a:r>
              <a:rPr lang="zh-TW" altLang="en-US" sz="2200" dirty="0"/>
              <a:t>以手輕碰目標物</a:t>
            </a:r>
          </a:p>
        </p:txBody>
      </p:sp>
      <p:pic>
        <p:nvPicPr>
          <p:cNvPr id="3075" name="Picture 3" descr="C:\Users\USER\Desktop\遠距專區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873132" cy="62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159948" y="692696"/>
            <a:ext cx="3959225" cy="48958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口語</a:t>
            </a:r>
            <a:r>
              <a:rPr lang="zh-TW" altLang="en-US" sz="3200" dirty="0"/>
              <a:t>提示</a:t>
            </a:r>
            <a:r>
              <a:rPr lang="zh-TW" altLang="en-US" sz="3200" dirty="0" smtClean="0"/>
              <a:t>：</a:t>
            </a:r>
            <a:r>
              <a:rPr lang="zh-TW" altLang="en-US" sz="4800" dirty="0" smtClean="0">
                <a:solidFill>
                  <a:srgbClr val="FF0000"/>
                </a:solidFill>
              </a:rPr>
              <a:t>倒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2800" dirty="0" smtClean="0">
                <a:solidFill>
                  <a:srgbClr val="FF0000"/>
                </a:solidFill>
              </a:rPr>
              <a:t>同學</a:t>
            </a:r>
            <a:r>
              <a:rPr lang="zh-TW" altLang="en-US" sz="2800" dirty="0">
                <a:solidFill>
                  <a:srgbClr val="FF0000"/>
                </a:solidFill>
              </a:rPr>
              <a:t>口語仿說：倒</a:t>
            </a:r>
            <a:r>
              <a:rPr lang="en-US" altLang="zh-TW" sz="2800" dirty="0">
                <a:solidFill>
                  <a:srgbClr val="FF0000"/>
                </a:solidFill>
              </a:rPr>
              <a:t/>
            </a:r>
            <a:br>
              <a:rPr lang="en-US" altLang="zh-TW" sz="2800" dirty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同學手做動作：把裝有雪花片的杯子拿起來，傾斜倒入另一個空杯</a:t>
            </a:r>
            <a:r>
              <a:rPr lang="zh-TW" altLang="en-US" sz="2800" dirty="0" smtClean="0">
                <a:solidFill>
                  <a:srgbClr val="FF0000"/>
                </a:solidFill>
              </a:rPr>
              <a:t>中</a:t>
            </a:r>
            <a:r>
              <a:rPr lang="en-US" altLang="zh-TW" sz="2800" dirty="0" smtClean="0">
                <a:solidFill>
                  <a:srgbClr val="FF0000"/>
                </a:solidFill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</a:rPr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000" dirty="0"/>
              <a:t>動作提示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以手輕碰學生的手提示做動作</a:t>
            </a:r>
            <a:br>
              <a:rPr lang="zh-TW" altLang="en-US" sz="2000" dirty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以手輕碰目標</a:t>
            </a:r>
            <a:r>
              <a:rPr lang="zh-TW" altLang="en-US" sz="2000" dirty="0" smtClean="0"/>
              <a:t>物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  <p:pic>
        <p:nvPicPr>
          <p:cNvPr id="4098" name="Picture 2" descr="C:\Users\USER\Desktop\遠距專區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6766"/>
            <a:ext cx="3829151" cy="5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959225" cy="3887713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口語提示</a:t>
            </a:r>
            <a:r>
              <a:rPr lang="zh-TW" altLang="en-US" sz="3200" dirty="0" smtClean="0"/>
              <a:t>：</a:t>
            </a:r>
            <a:r>
              <a:rPr lang="zh-TW" altLang="en-US" sz="4800" dirty="0" smtClean="0">
                <a:solidFill>
                  <a:srgbClr val="FF0000"/>
                </a:solidFill>
              </a:rPr>
              <a:t>放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2800" dirty="0" smtClean="0">
                <a:solidFill>
                  <a:srgbClr val="FF0000"/>
                </a:solidFill>
              </a:rPr>
              <a:t>同學</a:t>
            </a:r>
            <a:r>
              <a:rPr lang="zh-TW" altLang="en-US" sz="2800" dirty="0">
                <a:solidFill>
                  <a:srgbClr val="FF0000"/>
                </a:solidFill>
              </a:rPr>
              <a:t>口語仿說</a:t>
            </a:r>
            <a:r>
              <a:rPr lang="zh-TW" altLang="en-US" sz="2800" dirty="0" smtClean="0">
                <a:solidFill>
                  <a:srgbClr val="FF0000"/>
                </a:solidFill>
              </a:rPr>
              <a:t>：放</a:t>
            </a:r>
            <a:r>
              <a:rPr lang="en-US" altLang="zh-TW" sz="2800" dirty="0">
                <a:solidFill>
                  <a:srgbClr val="FF0000"/>
                </a:solidFill>
              </a:rPr>
              <a:t/>
            </a:r>
            <a:br>
              <a:rPr lang="en-US" altLang="zh-TW" sz="2800" dirty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同學手做動作</a:t>
            </a:r>
            <a:r>
              <a:rPr lang="zh-TW" altLang="en-US" sz="2800" dirty="0" smtClean="0">
                <a:solidFill>
                  <a:srgbClr val="FF0000"/>
                </a:solidFill>
              </a:rPr>
              <a:t>：把倒完雪花片的空杯放下（放在桌面上）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000" dirty="0"/>
              <a:t>動作提示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以手輕碰學生的手提示做動作</a:t>
            </a:r>
            <a:br>
              <a:rPr lang="zh-TW" altLang="en-US" sz="2000" dirty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以手輕碰目標物</a:t>
            </a:r>
          </a:p>
        </p:txBody>
      </p:sp>
      <p:pic>
        <p:nvPicPr>
          <p:cNvPr id="5122" name="Picture 2" descr="C:\Users\USER\Desktop\遠距專區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76672"/>
            <a:ext cx="3817453" cy="61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959225" cy="3887713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口語提示</a:t>
            </a:r>
            <a:r>
              <a:rPr lang="zh-TW" altLang="en-US" sz="3200" dirty="0" smtClean="0"/>
              <a:t>：</a:t>
            </a:r>
            <a:r>
              <a:rPr lang="zh-TW" altLang="en-US" sz="4800" dirty="0">
                <a:solidFill>
                  <a:srgbClr val="FF0000"/>
                </a:solidFill>
              </a:rPr>
              <a:t>拿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這個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2300" dirty="0" smtClean="0">
                <a:solidFill>
                  <a:srgbClr val="FF0000"/>
                </a:solidFill>
              </a:rPr>
              <a:t>同學</a:t>
            </a:r>
            <a:r>
              <a:rPr lang="zh-TW" altLang="en-US" sz="2300" dirty="0">
                <a:solidFill>
                  <a:srgbClr val="FF0000"/>
                </a:solidFill>
              </a:rPr>
              <a:t>口語仿說：杯子</a:t>
            </a:r>
            <a:r>
              <a:rPr lang="en-US" altLang="zh-TW" sz="2300" dirty="0">
                <a:solidFill>
                  <a:srgbClr val="FF0000"/>
                </a:solidFill>
              </a:rPr>
              <a:t/>
            </a:r>
            <a:br>
              <a:rPr lang="en-US" altLang="zh-TW" sz="2300" dirty="0">
                <a:solidFill>
                  <a:srgbClr val="FF0000"/>
                </a:solidFill>
              </a:rPr>
            </a:br>
            <a:r>
              <a:rPr lang="zh-TW" altLang="en-US" sz="2300" dirty="0">
                <a:solidFill>
                  <a:srgbClr val="FF0000"/>
                </a:solidFill>
              </a:rPr>
              <a:t>同學手做動作：單手握住杯子，或兩手把左右兩個杯子都</a:t>
            </a:r>
            <a:r>
              <a:rPr lang="zh-TW" altLang="en-US" sz="2300" dirty="0" smtClean="0">
                <a:solidFill>
                  <a:srgbClr val="FF0000"/>
                </a:solidFill>
              </a:rPr>
              <a:t>握住</a:t>
            </a:r>
            <a:r>
              <a:rPr lang="en-US" altLang="zh-TW" sz="2300" dirty="0" smtClean="0">
                <a:solidFill>
                  <a:srgbClr val="FF0000"/>
                </a:solidFill>
              </a:rPr>
              <a:t/>
            </a:r>
            <a:br>
              <a:rPr lang="en-US" altLang="zh-TW" sz="2300" dirty="0" smtClean="0">
                <a:solidFill>
                  <a:srgbClr val="FF0000"/>
                </a:solidFill>
              </a:rPr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000" dirty="0"/>
              <a:t>動作提示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以手輕碰學生的手提示做動作</a:t>
            </a:r>
            <a:br>
              <a:rPr lang="zh-TW" altLang="en-US" sz="2000" dirty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以手輕碰目標物</a:t>
            </a:r>
          </a:p>
        </p:txBody>
      </p:sp>
      <p:pic>
        <p:nvPicPr>
          <p:cNvPr id="9218" name="Picture 2" descr="C:\Users\USER\Desktop\遠距專區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78"/>
            <a:ext cx="3830011" cy="65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959225" cy="388771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口語提示</a:t>
            </a:r>
            <a:r>
              <a:rPr lang="zh-TW" altLang="en-US" sz="3200" dirty="0" smtClean="0"/>
              <a:t>：</a:t>
            </a:r>
            <a:r>
              <a:rPr lang="zh-TW" altLang="en-US" sz="4800" dirty="0" smtClean="0">
                <a:solidFill>
                  <a:srgbClr val="FF0000"/>
                </a:solidFill>
              </a:rPr>
              <a:t>倒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這裡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2000" dirty="0"/>
              <a:t>動作提示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以手輕碰學生的手提示做動作</a:t>
            </a:r>
            <a:br>
              <a:rPr lang="zh-TW" altLang="en-US" sz="2000" dirty="0"/>
            </a:br>
            <a:r>
              <a:rPr lang="zh-TW" altLang="en-US" sz="2000" dirty="0" smtClean="0"/>
              <a:t>老師</a:t>
            </a:r>
            <a:r>
              <a:rPr lang="zh-TW" altLang="en-US" sz="2000" dirty="0"/>
              <a:t>以手輕碰目標物</a:t>
            </a:r>
          </a:p>
        </p:txBody>
      </p:sp>
      <p:pic>
        <p:nvPicPr>
          <p:cNvPr id="8194" name="Picture 2" descr="C:\Users\USER\Desktop\遠距專區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054747" cy="65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</TotalTime>
  <Words>158</Words>
  <Application>Microsoft Office PowerPoint</Application>
  <PresentationFormat>如螢幕大小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夏至</vt:lpstr>
      <vt:lpstr>倒水動作練習 先以雪花片或積木替代水練習  功能目的： 手能握住水杯準確倒水（把容器內的物體倒到另一個容器內） </vt:lpstr>
      <vt:lpstr>  準備工具物品:</vt:lpstr>
      <vt:lpstr>        請大聲唸：杯 子</vt:lpstr>
      <vt:lpstr>   口語提示：拿(這個)  同學口語仿說：拿 同學手做動作：單手握住杯子，或兩手把左右兩個杯子都握住  動作提示： 老師以手輕碰學生的手提示做動作 老師以手輕碰目標物 </vt:lpstr>
      <vt:lpstr>口語提示：倒(這裡)     動作提示： 老師以手輕碰學生的手提示做動作 老師以手輕碰目標物</vt:lpstr>
      <vt:lpstr>  口語提示：倒  同學口語仿說：倒 同學手做動作：把裝有雪花片的杯子拿起來，傾斜倒入另一個空杯中  動作提示： 老師以手輕碰學生的手提示做動作 老師以手輕碰目標物     </vt:lpstr>
      <vt:lpstr>口語提示：放  同學口語仿說：放 同學手做動作：把倒完雪花片的空杯放下（放在桌面上）  動作提示： 老師以手輕碰學生的手提示做動作 老師以手輕碰目標物</vt:lpstr>
      <vt:lpstr>口語提示：拿(這個)  同學口語仿說：杯子 同學手做動作：單手握住杯子，或兩手把左右兩個杯子都握住  動作提示： 老師以手輕碰學生的手提示做動作 老師以手輕碰目標物</vt:lpstr>
      <vt:lpstr>口語提示：倒(這裡)  動作提示： 老師以手輕碰學生的手提示做動作 老師以手輕碰目標物</vt:lpstr>
      <vt:lpstr>口語提示：倒  同學口語仿說：倒 同學手做動作：把裝有雪花片的杯子拿起來，傾斜倒入另一個空杯中  動作提示： 老師以手輕碰學生的手提示做動作 老師以手輕碰目標物</vt:lpstr>
      <vt:lpstr>   慢慢來喔，要倒準喔！如果有掉在外面的雪花片請把它們一個一個的撿起來，然後再放回杯子裡喔！  認真練習越做會越好喔！ 加油！！加油！！  ＊倒 的過程中掉出來的部分，可口頭或配合提示動作示意學生撿起來並放回杯內。   </vt:lpstr>
      <vt:lpstr>  口語提示：撿(這個)  掉出來的要撿起來！！ 再放回杯子內喔！！   加油！！加油！！  動作提示： 老師以手輕碰學生的手提示做動作 老師以手輕碰目標物</vt:lpstr>
      <vt:lpstr>口語提示：放(回這裡)  動作提示： 老師以手輕碰學生的手提示做動作 老師以手輕碰目標物   ＊將掉落杯外的雪花片一個一個撿起來放回杯內。</vt:lpstr>
      <vt:lpstr>口語提示：放  同學口語仿說：放 同學手做動作：把杯子放回桌面上  動作提示： 老師以手輕碰學生的手提示做動作 老師以手輕碰目標物</vt:lpstr>
      <vt:lpstr>耶～我完成了～   我好棒！！      再做一次！！！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動作練習＊倒＊（功能目的:手能握住水杯準確倒水)</dc:title>
  <dc:creator>USER</dc:creator>
  <cp:lastModifiedBy>USER</cp:lastModifiedBy>
  <cp:revision>82</cp:revision>
  <dcterms:created xsi:type="dcterms:W3CDTF">2021-06-01T07:12:55Z</dcterms:created>
  <dcterms:modified xsi:type="dcterms:W3CDTF">2021-06-02T06:46:09Z</dcterms:modified>
</cp:coreProperties>
</file>