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8" r:id="rId4"/>
    <p:sldId id="280" r:id="rId5"/>
    <p:sldId id="279" r:id="rId6"/>
    <p:sldId id="284" r:id="rId7"/>
    <p:sldId id="286" r:id="rId8"/>
    <p:sldId id="261" r:id="rId9"/>
    <p:sldId id="287" r:id="rId10"/>
    <p:sldId id="262" r:id="rId11"/>
    <p:sldId id="264" r:id="rId12"/>
    <p:sldId id="266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88" r:id="rId21"/>
    <p:sldId id="274" r:id="rId22"/>
    <p:sldId id="277" r:id="rId23"/>
    <p:sldId id="290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8E3-5805-4318-917F-D54E17A40A6F}" type="datetimeFigureOut">
              <a:rPr lang="zh-TW" altLang="en-US" smtClean="0"/>
              <a:t>2021/5/6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B596-E2E0-4CD1-A132-94F42C8AF6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235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8E3-5805-4318-917F-D54E17A40A6F}" type="datetimeFigureOut">
              <a:rPr lang="zh-TW" altLang="en-US" smtClean="0"/>
              <a:t>2021/5/6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B596-E2E0-4CD1-A132-94F42C8AF6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1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8E3-5805-4318-917F-D54E17A40A6F}" type="datetimeFigureOut">
              <a:rPr lang="zh-TW" altLang="en-US" smtClean="0"/>
              <a:t>2021/5/6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B596-E2E0-4CD1-A132-94F42C8AF6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551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8E3-5805-4318-917F-D54E17A40A6F}" type="datetimeFigureOut">
              <a:rPr lang="zh-TW" altLang="en-US" smtClean="0"/>
              <a:t>2021/5/6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B596-E2E0-4CD1-A132-94F42C8AF6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877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8E3-5805-4318-917F-D54E17A40A6F}" type="datetimeFigureOut">
              <a:rPr lang="zh-TW" altLang="en-US" smtClean="0"/>
              <a:t>2021/5/6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B596-E2E0-4CD1-A132-94F42C8AF6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480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8E3-5805-4318-917F-D54E17A40A6F}" type="datetimeFigureOut">
              <a:rPr lang="zh-TW" altLang="en-US" smtClean="0"/>
              <a:t>2021/5/6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B596-E2E0-4CD1-A132-94F42C8AF6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940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8E3-5805-4318-917F-D54E17A40A6F}" type="datetimeFigureOut">
              <a:rPr lang="zh-TW" altLang="en-US" smtClean="0"/>
              <a:t>2021/5/6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B596-E2E0-4CD1-A132-94F42C8AF6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0413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8E3-5805-4318-917F-D54E17A40A6F}" type="datetimeFigureOut">
              <a:rPr lang="zh-TW" altLang="en-US" smtClean="0"/>
              <a:t>2021/5/6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B596-E2E0-4CD1-A132-94F42C8AF6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294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8E3-5805-4318-917F-D54E17A40A6F}" type="datetimeFigureOut">
              <a:rPr lang="zh-TW" altLang="en-US" smtClean="0"/>
              <a:t>2021/5/6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B596-E2E0-4CD1-A132-94F42C8AF6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910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8E3-5805-4318-917F-D54E17A40A6F}" type="datetimeFigureOut">
              <a:rPr lang="zh-TW" altLang="en-US" smtClean="0"/>
              <a:t>2021/5/6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B596-E2E0-4CD1-A132-94F42C8AF6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41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8E3-5805-4318-917F-D54E17A40A6F}" type="datetimeFigureOut">
              <a:rPr lang="zh-TW" altLang="en-US" smtClean="0"/>
              <a:t>2021/5/6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B596-E2E0-4CD1-A132-94F42C8AF6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5806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548E3-5805-4318-917F-D54E17A40A6F}" type="datetimeFigureOut">
              <a:rPr lang="zh-TW" altLang="en-US" smtClean="0"/>
              <a:t>2021/5/6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9B596-E2E0-4CD1-A132-94F42C8AF6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572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百分率</a:t>
            </a:r>
            <a:r>
              <a:rPr lang="en-US" altLang="zh-TW" sz="600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—</a:t>
            </a:r>
            <a:r>
              <a:rPr lang="zh-TW" altLang="en-US" sz="600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折扣</a:t>
            </a:r>
            <a:endParaRPr lang="zh-TW" altLang="en-US" sz="6000" dirty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434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618" y="1268760"/>
            <a:ext cx="4466630" cy="4394621"/>
          </a:xfrm>
        </p:spPr>
      </p:pic>
    </p:spTree>
    <p:extLst>
      <p:ext uri="{BB962C8B-B14F-4D97-AF65-F5344CB8AC3E}">
        <p14:creationId xmlns:p14="http://schemas.microsoft.com/office/powerpoint/2010/main" val="161787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/>
          <a:lstStyle/>
          <a:p>
            <a:r>
              <a:rPr lang="zh-TW" altLang="en-US" dirty="0" smtClean="0"/>
              <a:t>       </a:t>
            </a:r>
            <a:r>
              <a:rPr lang="zh-TW" altLang="en-US" dirty="0">
                <a:latin typeface="標楷體"/>
                <a:ea typeface="標楷體"/>
              </a:rPr>
              <a:t>原價:</a:t>
            </a:r>
            <a:r>
              <a:rPr lang="en-US" altLang="zh-TW" dirty="0">
                <a:latin typeface="標楷體"/>
                <a:ea typeface="標楷體"/>
              </a:rPr>
              <a:t>1800</a:t>
            </a:r>
            <a:r>
              <a:rPr lang="zh-TW" altLang="en-US" dirty="0" smtClean="0">
                <a:latin typeface="標楷體"/>
                <a:ea typeface="標楷體"/>
              </a:rPr>
              <a:t>元</a:t>
            </a:r>
            <a:r>
              <a:rPr lang="en-US" altLang="zh-TW" dirty="0" smtClean="0">
                <a:latin typeface="標楷體"/>
                <a:ea typeface="標楷體"/>
              </a:rPr>
              <a:t/>
            </a:r>
            <a:br>
              <a:rPr lang="en-US" altLang="zh-TW" dirty="0" smtClean="0">
                <a:latin typeface="標楷體"/>
                <a:ea typeface="標楷體"/>
              </a:rPr>
            </a:br>
            <a:r>
              <a:rPr lang="zh-TW" altLang="en-US" dirty="0">
                <a:solidFill>
                  <a:srgbClr val="C00000"/>
                </a:solidFill>
                <a:latin typeface="標楷體"/>
                <a:ea typeface="標楷體"/>
              </a:rPr>
              <a:t>打</a:t>
            </a:r>
            <a:r>
              <a:rPr lang="en-US" altLang="zh-TW" dirty="0">
                <a:solidFill>
                  <a:srgbClr val="C00000"/>
                </a:solidFill>
                <a:latin typeface="標楷體"/>
                <a:ea typeface="標楷體"/>
              </a:rPr>
              <a:t>8</a:t>
            </a:r>
            <a:r>
              <a:rPr lang="zh-TW" altLang="en-US" dirty="0">
                <a:solidFill>
                  <a:srgbClr val="C00000"/>
                </a:solidFill>
                <a:latin typeface="標楷體"/>
                <a:ea typeface="標楷體"/>
              </a:rPr>
              <a:t>折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Autofit/>
          </a:bodyPr>
          <a:lstStyle/>
          <a:p>
            <a:endParaRPr lang="en-US" altLang="zh-TW" sz="3600" dirty="0" smtClean="0">
              <a:latin typeface="標楷體"/>
              <a:ea typeface="標楷體"/>
              <a:cs typeface="+mj-cs"/>
            </a:endParaRPr>
          </a:p>
          <a:p>
            <a:r>
              <a:rPr lang="zh-TW" altLang="en-US" sz="3600" dirty="0" smtClean="0">
                <a:latin typeface="標楷體"/>
                <a:ea typeface="標楷體"/>
                <a:cs typeface="+mj-cs"/>
              </a:rPr>
              <a:t>售價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是 </a:t>
            </a:r>
            <a:r>
              <a:rPr lang="en-US" altLang="zh-TW" sz="3600" dirty="0" smtClean="0">
                <a:latin typeface="標楷體"/>
                <a:ea typeface="標楷體"/>
                <a:cs typeface="+mj-cs"/>
              </a:rPr>
              <a:t>1800</a:t>
            </a:r>
            <a:r>
              <a:rPr lang="zh-TW" altLang="en-US" sz="3600" dirty="0" smtClean="0">
                <a:latin typeface="標楷體"/>
                <a:ea typeface="標楷體"/>
                <a:cs typeface="+mj-cs"/>
              </a:rPr>
              <a:t> 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元ㄨ </a:t>
            </a:r>
            <a:r>
              <a:rPr lang="en-US" altLang="zh-TW" sz="3600" dirty="0" smtClean="0">
                <a:latin typeface="標楷體"/>
                <a:ea typeface="標楷體"/>
                <a:cs typeface="+mj-cs"/>
              </a:rPr>
              <a:t>0.8 = 1440</a:t>
            </a:r>
            <a:r>
              <a:rPr lang="zh-TW" altLang="en-US" sz="3600" dirty="0" smtClean="0">
                <a:latin typeface="標楷體"/>
                <a:ea typeface="標楷體"/>
                <a:cs typeface="+mj-cs"/>
              </a:rPr>
              <a:t>元</a:t>
            </a:r>
            <a:endParaRPr lang="en-US" altLang="zh-TW" sz="3600" dirty="0">
              <a:latin typeface="標楷體"/>
              <a:ea typeface="標楷體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0648"/>
            <a:ext cx="2090043" cy="2090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481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/>
          <a:lstStyle/>
          <a:p>
            <a:r>
              <a:rPr lang="zh-TW" altLang="en-US" dirty="0" smtClean="0"/>
              <a:t>       </a:t>
            </a:r>
            <a:r>
              <a:rPr lang="zh-TW" altLang="en-US" dirty="0">
                <a:latin typeface="標楷體"/>
                <a:ea typeface="標楷體"/>
              </a:rPr>
              <a:t>原價:</a:t>
            </a:r>
            <a:r>
              <a:rPr lang="en-US" altLang="zh-TW" dirty="0">
                <a:latin typeface="標楷體"/>
                <a:ea typeface="標楷體"/>
              </a:rPr>
              <a:t>1800</a:t>
            </a:r>
            <a:r>
              <a:rPr lang="zh-TW" altLang="en-US" dirty="0" smtClean="0">
                <a:latin typeface="標楷體"/>
                <a:ea typeface="標楷體"/>
              </a:rPr>
              <a:t>元</a:t>
            </a:r>
            <a:r>
              <a:rPr lang="en-US" altLang="zh-TW" dirty="0" smtClean="0">
                <a:latin typeface="標楷體"/>
                <a:ea typeface="標楷體"/>
              </a:rPr>
              <a:t/>
            </a:r>
            <a:br>
              <a:rPr lang="en-US" altLang="zh-TW" dirty="0" smtClean="0">
                <a:latin typeface="標楷體"/>
                <a:ea typeface="標楷體"/>
              </a:rPr>
            </a:br>
            <a:r>
              <a:rPr lang="zh-TW" altLang="en-US" dirty="0">
                <a:solidFill>
                  <a:srgbClr val="C00000"/>
                </a:solidFill>
                <a:latin typeface="標楷體"/>
                <a:ea typeface="標楷體"/>
              </a:rPr>
              <a:t>打</a:t>
            </a:r>
            <a:r>
              <a:rPr lang="en-US" altLang="zh-TW" dirty="0">
                <a:solidFill>
                  <a:srgbClr val="C00000"/>
                </a:solidFill>
                <a:latin typeface="標楷體"/>
                <a:ea typeface="標楷體"/>
              </a:rPr>
              <a:t>7</a:t>
            </a:r>
            <a:r>
              <a:rPr lang="zh-TW" altLang="en-US" dirty="0">
                <a:solidFill>
                  <a:srgbClr val="C00000"/>
                </a:solidFill>
                <a:latin typeface="標楷體"/>
                <a:ea typeface="標楷體"/>
              </a:rPr>
              <a:t>折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endParaRPr lang="en-US" altLang="zh-TW" sz="3600" dirty="0" smtClean="0">
              <a:latin typeface="標楷體"/>
              <a:ea typeface="標楷體"/>
              <a:cs typeface="+mj-cs"/>
            </a:endParaRPr>
          </a:p>
          <a:p>
            <a:r>
              <a:rPr lang="zh-TW" altLang="en-US" sz="3600" dirty="0" smtClean="0">
                <a:latin typeface="標楷體"/>
                <a:ea typeface="標楷體"/>
                <a:cs typeface="+mj-cs"/>
              </a:rPr>
              <a:t>售價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是   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1800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 元ㄨ 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0.7=1260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元</a:t>
            </a:r>
            <a:endParaRPr lang="en-US" altLang="zh-TW" sz="3600" dirty="0">
              <a:latin typeface="標楷體"/>
              <a:ea typeface="標楷體"/>
              <a:cs typeface="+mj-cs"/>
            </a:endParaRPr>
          </a:p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0648"/>
            <a:ext cx="2090043" cy="2090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550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r>
              <a:rPr lang="zh-TW" altLang="en-US" dirty="0" smtClean="0"/>
              <a:t>          </a:t>
            </a:r>
            <a:r>
              <a:rPr lang="zh-TW" altLang="en-US" dirty="0">
                <a:latin typeface="標楷體"/>
                <a:ea typeface="標楷體"/>
              </a:rPr>
              <a:t>原價</a:t>
            </a:r>
            <a:r>
              <a:rPr lang="en-US" altLang="zh-TW" dirty="0">
                <a:latin typeface="標楷體"/>
                <a:ea typeface="標楷體"/>
              </a:rPr>
              <a:t>:850</a:t>
            </a:r>
            <a:r>
              <a:rPr lang="zh-TW" altLang="en-US" dirty="0" smtClean="0">
                <a:latin typeface="標楷體"/>
                <a:ea typeface="標楷體"/>
              </a:rPr>
              <a:t>元</a:t>
            </a:r>
            <a:r>
              <a:rPr lang="en-US" altLang="zh-TW" dirty="0" smtClean="0">
                <a:latin typeface="標楷體"/>
                <a:ea typeface="標楷體"/>
              </a:rPr>
              <a:t/>
            </a:r>
            <a:br>
              <a:rPr lang="en-US" altLang="zh-TW" dirty="0" smtClean="0">
                <a:latin typeface="標楷體"/>
                <a:ea typeface="標楷體"/>
              </a:rPr>
            </a:br>
            <a:r>
              <a:rPr lang="zh-TW" altLang="en-US" dirty="0" smtClean="0">
                <a:latin typeface="標楷體"/>
                <a:ea typeface="標楷體"/>
              </a:rPr>
              <a:t>     </a:t>
            </a:r>
            <a:r>
              <a:rPr lang="zh-TW" altLang="en-US" dirty="0" smtClean="0">
                <a:solidFill>
                  <a:srgbClr val="C00000"/>
                </a:solidFill>
                <a:latin typeface="標楷體"/>
                <a:ea typeface="標楷體"/>
              </a:rPr>
              <a:t>打 </a:t>
            </a:r>
            <a:r>
              <a:rPr lang="en-US" altLang="zh-TW" dirty="0">
                <a:solidFill>
                  <a:srgbClr val="C00000"/>
                </a:solidFill>
                <a:latin typeface="標楷體"/>
                <a:ea typeface="標楷體"/>
              </a:rPr>
              <a:t>6</a:t>
            </a:r>
            <a:r>
              <a:rPr lang="zh-TW" altLang="en-US" dirty="0">
                <a:solidFill>
                  <a:srgbClr val="C00000"/>
                </a:solidFill>
                <a:latin typeface="標楷體"/>
                <a:ea typeface="標楷體"/>
              </a:rPr>
              <a:t> 折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600" dirty="0">
              <a:latin typeface="標楷體"/>
              <a:ea typeface="標楷體"/>
              <a:cs typeface="+mj-cs"/>
            </a:endParaRPr>
          </a:p>
          <a:p>
            <a:r>
              <a:rPr lang="zh-TW" altLang="en-US" sz="3600" dirty="0">
                <a:latin typeface="標楷體"/>
                <a:ea typeface="標楷體"/>
                <a:cs typeface="+mj-cs"/>
              </a:rPr>
              <a:t>售價是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?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   </a:t>
            </a:r>
            <a:endParaRPr lang="en-US" altLang="zh-TW" sz="3600" dirty="0">
              <a:latin typeface="標楷體"/>
              <a:ea typeface="標楷體"/>
              <a:cs typeface="+mj-cs"/>
            </a:endParaRPr>
          </a:p>
          <a:p>
            <a:endParaRPr lang="zh-TW" altLang="en-US" sz="3600" dirty="0">
              <a:latin typeface="標楷體"/>
              <a:ea typeface="標楷體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161" y="305826"/>
            <a:ext cx="2050676" cy="1538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649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r>
              <a:rPr lang="zh-TW" altLang="en-US" dirty="0" smtClean="0"/>
              <a:t>          </a:t>
            </a:r>
            <a:r>
              <a:rPr lang="zh-TW" altLang="en-US" dirty="0">
                <a:latin typeface="標楷體"/>
                <a:ea typeface="標楷體"/>
              </a:rPr>
              <a:t>原價</a:t>
            </a:r>
            <a:r>
              <a:rPr lang="en-US" altLang="zh-TW" dirty="0">
                <a:latin typeface="標楷體"/>
                <a:ea typeface="標楷體"/>
              </a:rPr>
              <a:t>:850</a:t>
            </a:r>
            <a:r>
              <a:rPr lang="zh-TW" altLang="en-US" dirty="0" smtClean="0">
                <a:latin typeface="標楷體"/>
                <a:ea typeface="標楷體"/>
              </a:rPr>
              <a:t>元</a:t>
            </a:r>
            <a:r>
              <a:rPr lang="en-US" altLang="zh-TW" dirty="0" smtClean="0">
                <a:latin typeface="標楷體"/>
                <a:ea typeface="標楷體"/>
              </a:rPr>
              <a:t/>
            </a:r>
            <a:br>
              <a:rPr lang="en-US" altLang="zh-TW" dirty="0" smtClean="0">
                <a:latin typeface="標楷體"/>
                <a:ea typeface="標楷體"/>
              </a:rPr>
            </a:br>
            <a:r>
              <a:rPr lang="zh-TW" altLang="en-US" dirty="0" smtClean="0">
                <a:latin typeface="標楷體"/>
                <a:ea typeface="標楷體"/>
              </a:rPr>
              <a:t>    </a:t>
            </a:r>
            <a:r>
              <a:rPr lang="zh-TW" altLang="en-US" dirty="0" smtClean="0">
                <a:solidFill>
                  <a:srgbClr val="C00000"/>
                </a:solidFill>
                <a:latin typeface="標楷體"/>
                <a:ea typeface="標楷體"/>
              </a:rPr>
              <a:t>打 </a:t>
            </a:r>
            <a:r>
              <a:rPr lang="en-US" altLang="zh-TW" dirty="0">
                <a:solidFill>
                  <a:srgbClr val="C00000"/>
                </a:solidFill>
                <a:latin typeface="標楷體"/>
                <a:ea typeface="標楷體"/>
              </a:rPr>
              <a:t>9</a:t>
            </a:r>
            <a:r>
              <a:rPr lang="zh-TW" altLang="en-US" dirty="0">
                <a:solidFill>
                  <a:srgbClr val="C00000"/>
                </a:solidFill>
                <a:latin typeface="標楷體"/>
                <a:ea typeface="標楷體"/>
              </a:rPr>
              <a:t> 折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en-US" altLang="zh-TW" sz="3600" dirty="0" smtClean="0">
              <a:latin typeface="標楷體"/>
              <a:ea typeface="標楷體"/>
              <a:cs typeface="+mj-cs"/>
            </a:endParaRPr>
          </a:p>
          <a:p>
            <a:r>
              <a:rPr lang="zh-TW" altLang="en-US" sz="3600" dirty="0" smtClean="0">
                <a:latin typeface="標楷體"/>
                <a:ea typeface="標楷體"/>
                <a:cs typeface="+mj-cs"/>
              </a:rPr>
              <a:t>售價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是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?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   </a:t>
            </a:r>
            <a:endParaRPr lang="en-US" altLang="zh-TW" sz="3600" dirty="0">
              <a:latin typeface="標楷體"/>
              <a:ea typeface="標楷體"/>
              <a:cs typeface="+mj-cs"/>
            </a:endParaRPr>
          </a:p>
          <a:p>
            <a:endParaRPr lang="en-US" altLang="zh-TW" sz="3600" dirty="0" smtClean="0">
              <a:latin typeface="標楷體"/>
              <a:ea typeface="標楷體"/>
              <a:cs typeface="+mj-cs"/>
            </a:endParaRPr>
          </a:p>
          <a:p>
            <a:endParaRPr lang="en-US" altLang="zh-TW" dirty="0" smtClean="0">
              <a:latin typeface="標楷體"/>
              <a:ea typeface="標楷體"/>
            </a:endParaRPr>
          </a:p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161" y="305826"/>
            <a:ext cx="2050676" cy="1538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657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r>
              <a:rPr lang="zh-TW" altLang="en-US" dirty="0" smtClean="0"/>
              <a:t>          </a:t>
            </a:r>
            <a:r>
              <a:rPr lang="zh-TW" altLang="en-US" dirty="0">
                <a:latin typeface="標楷體"/>
                <a:ea typeface="標楷體"/>
              </a:rPr>
              <a:t>原價</a:t>
            </a:r>
            <a:r>
              <a:rPr lang="en-US" altLang="zh-TW" dirty="0" smtClean="0">
                <a:latin typeface="標楷體"/>
                <a:ea typeface="標楷體"/>
              </a:rPr>
              <a:t>:480</a:t>
            </a:r>
            <a:r>
              <a:rPr lang="zh-TW" altLang="en-US" dirty="0" smtClean="0">
                <a:latin typeface="標楷體"/>
                <a:ea typeface="標楷體"/>
              </a:rPr>
              <a:t>元</a:t>
            </a:r>
            <a:r>
              <a:rPr lang="en-US" altLang="zh-TW" dirty="0" smtClean="0">
                <a:latin typeface="標楷體"/>
                <a:ea typeface="標楷體"/>
              </a:rPr>
              <a:t/>
            </a:r>
            <a:br>
              <a:rPr lang="en-US" altLang="zh-TW" dirty="0" smtClean="0">
                <a:latin typeface="標楷體"/>
                <a:ea typeface="標楷體"/>
              </a:rPr>
            </a:br>
            <a:r>
              <a:rPr lang="zh-TW" altLang="en-US" dirty="0" smtClean="0">
                <a:latin typeface="標楷體"/>
                <a:ea typeface="標楷體"/>
              </a:rPr>
              <a:t>    </a:t>
            </a:r>
            <a:r>
              <a:rPr lang="zh-TW" altLang="en-US" dirty="0" smtClean="0">
                <a:solidFill>
                  <a:srgbClr val="C00000"/>
                </a:solidFill>
                <a:latin typeface="標楷體"/>
                <a:ea typeface="標楷體"/>
              </a:rPr>
              <a:t>打 </a:t>
            </a:r>
            <a:r>
              <a:rPr lang="en-US" altLang="zh-TW" dirty="0">
                <a:solidFill>
                  <a:srgbClr val="C00000"/>
                </a:solidFill>
                <a:latin typeface="標楷體"/>
                <a:ea typeface="標楷體"/>
              </a:rPr>
              <a:t>9</a:t>
            </a:r>
            <a:r>
              <a:rPr lang="zh-TW" altLang="en-US" dirty="0">
                <a:solidFill>
                  <a:srgbClr val="C00000"/>
                </a:solidFill>
                <a:latin typeface="標楷體"/>
                <a:ea typeface="標楷體"/>
              </a:rPr>
              <a:t> 折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600" dirty="0">
              <a:latin typeface="標楷體"/>
              <a:ea typeface="標楷體"/>
              <a:cs typeface="+mj-cs"/>
            </a:endParaRPr>
          </a:p>
          <a:p>
            <a:r>
              <a:rPr lang="zh-TW" altLang="en-US" sz="3600" dirty="0">
                <a:latin typeface="標楷體"/>
                <a:ea typeface="標楷體"/>
                <a:cs typeface="+mj-cs"/>
              </a:rPr>
              <a:t>售價是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?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 </a:t>
            </a:r>
            <a:endParaRPr lang="en-US" altLang="zh-TW" sz="3600" dirty="0" smtClean="0">
              <a:latin typeface="標楷體"/>
              <a:ea typeface="標楷體"/>
              <a:cs typeface="+mj-cs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/>
                <a:ea typeface="標楷體"/>
                <a:cs typeface="+mj-cs"/>
              </a:rPr>
              <a:t>  </a:t>
            </a:r>
            <a:endParaRPr lang="en-US" altLang="zh-TW" sz="3600" dirty="0">
              <a:latin typeface="標楷體"/>
              <a:ea typeface="標楷體"/>
              <a:cs typeface="+mj-cs"/>
            </a:endParaRPr>
          </a:p>
          <a:p>
            <a:r>
              <a:rPr lang="zh-TW" altLang="en-US" sz="3600" dirty="0">
                <a:latin typeface="標楷體"/>
                <a:ea typeface="標楷體"/>
                <a:cs typeface="+mj-cs"/>
              </a:rPr>
              <a:t>我給店員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500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元，應該要找回多少錢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?</a:t>
            </a:r>
          </a:p>
          <a:p>
            <a:endParaRPr lang="zh-TW" altLang="en-US" sz="3600" dirty="0">
              <a:latin typeface="標楷體"/>
              <a:ea typeface="標楷體"/>
              <a:cs typeface="+mj-cs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16632"/>
            <a:ext cx="2359149" cy="235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53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/>
                <a:ea typeface="標楷體"/>
              </a:rPr>
              <a:t>        </a:t>
            </a:r>
            <a:r>
              <a:rPr lang="zh-TW" altLang="en-US" dirty="0" smtClean="0">
                <a:latin typeface="標楷體"/>
                <a:ea typeface="標楷體"/>
              </a:rPr>
              <a:t>原價</a:t>
            </a:r>
            <a:r>
              <a:rPr lang="en-US" altLang="zh-TW" dirty="0">
                <a:latin typeface="標楷體"/>
                <a:ea typeface="標楷體"/>
              </a:rPr>
              <a:t>:2800</a:t>
            </a:r>
            <a:r>
              <a:rPr lang="zh-TW" altLang="en-US" dirty="0" smtClean="0">
                <a:latin typeface="標楷體"/>
                <a:ea typeface="標楷體"/>
              </a:rPr>
              <a:t>元</a:t>
            </a:r>
            <a:r>
              <a:rPr lang="en-US" altLang="zh-TW" dirty="0" smtClean="0">
                <a:latin typeface="標楷體"/>
                <a:ea typeface="標楷體"/>
              </a:rPr>
              <a:t/>
            </a:r>
            <a:br>
              <a:rPr lang="en-US" altLang="zh-TW" dirty="0" smtClean="0">
                <a:latin typeface="標楷體"/>
                <a:ea typeface="標楷體"/>
              </a:rPr>
            </a:br>
            <a:r>
              <a:rPr lang="zh-TW" altLang="en-US" dirty="0" smtClean="0">
                <a:latin typeface="標楷體"/>
                <a:ea typeface="標楷體"/>
              </a:rPr>
              <a:t>      </a:t>
            </a:r>
            <a:r>
              <a:rPr lang="zh-TW" altLang="en-US" dirty="0" smtClean="0">
                <a:solidFill>
                  <a:srgbClr val="C00000"/>
                </a:solidFill>
                <a:latin typeface="標楷體"/>
                <a:ea typeface="標楷體"/>
              </a:rPr>
              <a:t>打 </a:t>
            </a:r>
            <a:r>
              <a:rPr lang="en-US" altLang="zh-TW" dirty="0">
                <a:solidFill>
                  <a:srgbClr val="C00000"/>
                </a:solidFill>
                <a:latin typeface="標楷體"/>
                <a:ea typeface="標楷體"/>
              </a:rPr>
              <a:t>5</a:t>
            </a:r>
            <a:r>
              <a:rPr lang="zh-TW" altLang="en-US" dirty="0">
                <a:solidFill>
                  <a:srgbClr val="C00000"/>
                </a:solidFill>
                <a:latin typeface="標楷體"/>
                <a:ea typeface="標楷體"/>
              </a:rPr>
              <a:t> 折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endParaRPr lang="en-US" altLang="zh-TW" sz="3600" dirty="0">
              <a:latin typeface="標楷體"/>
              <a:ea typeface="標楷體"/>
              <a:cs typeface="+mj-cs"/>
            </a:endParaRPr>
          </a:p>
          <a:p>
            <a:r>
              <a:rPr lang="zh-TW" altLang="en-US" sz="3600" dirty="0">
                <a:latin typeface="標楷體"/>
                <a:ea typeface="標楷體"/>
                <a:cs typeface="+mj-cs"/>
              </a:rPr>
              <a:t>售價是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?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  </a:t>
            </a:r>
            <a:endParaRPr lang="en-US" altLang="zh-TW" sz="3600" dirty="0" smtClean="0">
              <a:latin typeface="標楷體"/>
              <a:ea typeface="標楷體"/>
              <a:cs typeface="+mj-cs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/>
                <a:ea typeface="標楷體"/>
                <a:cs typeface="+mj-cs"/>
              </a:rPr>
              <a:t> </a:t>
            </a:r>
            <a:endParaRPr lang="en-US" altLang="zh-TW" sz="3600" dirty="0">
              <a:latin typeface="標楷體"/>
              <a:ea typeface="標楷體"/>
              <a:cs typeface="+mj-cs"/>
            </a:endParaRPr>
          </a:p>
          <a:p>
            <a:r>
              <a:rPr lang="zh-TW" altLang="en-US" sz="3600" dirty="0">
                <a:latin typeface="標楷體"/>
                <a:ea typeface="標楷體"/>
                <a:cs typeface="+mj-cs"/>
              </a:rPr>
              <a:t>我給店員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2000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元，應該要找回多少錢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?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39"/>
            <a:ext cx="1679451" cy="214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80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r>
              <a:rPr lang="zh-TW" altLang="en-US" dirty="0" smtClean="0"/>
              <a:t>          </a:t>
            </a:r>
            <a:r>
              <a:rPr lang="zh-TW" altLang="en-US" dirty="0">
                <a:latin typeface="標楷體"/>
                <a:ea typeface="標楷體"/>
              </a:rPr>
              <a:t>原價</a:t>
            </a:r>
            <a:r>
              <a:rPr lang="en-US" altLang="zh-TW" dirty="0">
                <a:latin typeface="標楷體"/>
                <a:ea typeface="標楷體"/>
              </a:rPr>
              <a:t>:3600</a:t>
            </a:r>
            <a:r>
              <a:rPr lang="zh-TW" altLang="en-US" dirty="0" smtClean="0">
                <a:latin typeface="標楷體"/>
                <a:ea typeface="標楷體"/>
              </a:rPr>
              <a:t>元</a:t>
            </a:r>
            <a:r>
              <a:rPr lang="en-US" altLang="zh-TW" dirty="0" smtClean="0">
                <a:latin typeface="標楷體"/>
                <a:ea typeface="標楷體"/>
              </a:rPr>
              <a:t/>
            </a:r>
            <a:br>
              <a:rPr lang="en-US" altLang="zh-TW" dirty="0" smtClean="0">
                <a:latin typeface="標楷體"/>
                <a:ea typeface="標楷體"/>
              </a:rPr>
            </a:br>
            <a:r>
              <a:rPr lang="zh-TW" altLang="en-US" dirty="0" smtClean="0">
                <a:latin typeface="標楷體"/>
                <a:ea typeface="標楷體"/>
              </a:rPr>
              <a:t>   </a:t>
            </a:r>
            <a:r>
              <a:rPr lang="zh-TW" altLang="en-US" dirty="0" smtClean="0">
                <a:solidFill>
                  <a:srgbClr val="C00000"/>
                </a:solidFill>
                <a:latin typeface="標楷體"/>
                <a:ea typeface="標楷體"/>
              </a:rPr>
              <a:t>打 </a:t>
            </a:r>
            <a:r>
              <a:rPr lang="en-US" altLang="zh-TW" dirty="0">
                <a:solidFill>
                  <a:srgbClr val="C00000"/>
                </a:solidFill>
                <a:latin typeface="標楷體"/>
                <a:ea typeface="標楷體"/>
              </a:rPr>
              <a:t>8</a:t>
            </a:r>
            <a:r>
              <a:rPr lang="zh-TW" altLang="en-US" dirty="0">
                <a:solidFill>
                  <a:srgbClr val="C00000"/>
                </a:solidFill>
                <a:latin typeface="標楷體"/>
                <a:ea typeface="標楷體"/>
              </a:rPr>
              <a:t> 折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600" dirty="0">
              <a:latin typeface="標楷體"/>
              <a:ea typeface="標楷體"/>
              <a:cs typeface="+mj-cs"/>
            </a:endParaRPr>
          </a:p>
          <a:p>
            <a:r>
              <a:rPr lang="zh-TW" altLang="en-US" sz="3600" dirty="0">
                <a:latin typeface="標楷體"/>
                <a:ea typeface="標楷體"/>
                <a:cs typeface="+mj-cs"/>
              </a:rPr>
              <a:t>售價是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?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  </a:t>
            </a:r>
            <a:endParaRPr lang="en-US" altLang="zh-TW" sz="3600" dirty="0" smtClean="0">
              <a:latin typeface="標楷體"/>
              <a:ea typeface="標楷體"/>
              <a:cs typeface="+mj-cs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/>
                <a:ea typeface="標楷體"/>
                <a:cs typeface="+mj-cs"/>
              </a:rPr>
              <a:t> </a:t>
            </a:r>
            <a:endParaRPr lang="en-US" altLang="zh-TW" sz="3600" dirty="0">
              <a:latin typeface="標楷體"/>
              <a:ea typeface="標楷體"/>
              <a:cs typeface="+mj-cs"/>
            </a:endParaRPr>
          </a:p>
          <a:p>
            <a:r>
              <a:rPr lang="zh-TW" altLang="en-US" sz="3600" dirty="0">
                <a:latin typeface="標楷體"/>
                <a:ea typeface="標楷體"/>
                <a:cs typeface="+mj-cs"/>
              </a:rPr>
              <a:t>我給店員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3000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元，應該要找回多少錢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?</a:t>
            </a:r>
          </a:p>
          <a:p>
            <a:endParaRPr lang="zh-TW" altLang="en-US" sz="3600" dirty="0">
              <a:latin typeface="標楷體"/>
              <a:ea typeface="標楷體"/>
              <a:cs typeface="+mj-cs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364" y="188640"/>
            <a:ext cx="172819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82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/>
                <a:ea typeface="標楷體"/>
              </a:rPr>
              <a:t>買多項物品時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/>
                <a:ea typeface="標楷體"/>
                <a:cs typeface="+mj-cs"/>
              </a:rPr>
              <a:t>花特文具用品店全面</a:t>
            </a:r>
            <a:r>
              <a:rPr lang="zh-TW" altLang="en-US" sz="3600" dirty="0" smtClean="0">
                <a:solidFill>
                  <a:srgbClr val="FF0000"/>
                </a:solidFill>
                <a:latin typeface="標楷體"/>
                <a:ea typeface="標楷體"/>
                <a:cs typeface="+mj-cs"/>
              </a:rPr>
              <a:t>打</a:t>
            </a:r>
            <a:r>
              <a:rPr lang="en-US" altLang="zh-TW" sz="3600" dirty="0" smtClean="0">
                <a:solidFill>
                  <a:srgbClr val="FF0000"/>
                </a:solidFill>
                <a:latin typeface="標楷體"/>
                <a:ea typeface="標楷體"/>
                <a:cs typeface="+mj-cs"/>
              </a:rPr>
              <a:t>9</a:t>
            </a:r>
            <a:r>
              <a:rPr lang="zh-TW" altLang="en-US" sz="3600" dirty="0" smtClean="0">
                <a:solidFill>
                  <a:srgbClr val="FF0000"/>
                </a:solidFill>
                <a:latin typeface="標楷體"/>
                <a:ea typeface="標楷體"/>
                <a:cs typeface="+mj-cs"/>
              </a:rPr>
              <a:t>折</a:t>
            </a:r>
            <a:r>
              <a:rPr lang="zh-TW" altLang="en-US" sz="3600" dirty="0" smtClean="0">
                <a:latin typeface="新細明體"/>
                <a:ea typeface="新細明體"/>
                <a:cs typeface="+mj-cs"/>
              </a:rPr>
              <a:t>，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我買了</a:t>
            </a:r>
            <a:r>
              <a:rPr lang="zh-TW" altLang="en-US" sz="3600" dirty="0" smtClean="0">
                <a:latin typeface="標楷體"/>
                <a:ea typeface="標楷體"/>
                <a:cs typeface="+mj-cs"/>
              </a:rPr>
              <a:t>鉛筆盒一個</a:t>
            </a:r>
            <a:r>
              <a:rPr lang="en-US" altLang="zh-TW" sz="3600" dirty="0" smtClean="0">
                <a:latin typeface="標楷體"/>
                <a:ea typeface="標楷體"/>
                <a:cs typeface="+mj-cs"/>
              </a:rPr>
              <a:t>280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元，彩色筆一盒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360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元</a:t>
            </a:r>
            <a:r>
              <a:rPr lang="zh-TW" altLang="en-US" sz="3600" dirty="0" smtClean="0">
                <a:latin typeface="標楷體"/>
                <a:ea typeface="標楷體"/>
                <a:cs typeface="+mj-cs"/>
              </a:rPr>
              <a:t>，</a:t>
            </a:r>
            <a:r>
              <a:rPr lang="zh-TW" altLang="en-US" sz="3600" dirty="0" smtClean="0">
                <a:solidFill>
                  <a:srgbClr val="FF0000"/>
                </a:solidFill>
                <a:latin typeface="標楷體"/>
                <a:ea typeface="標楷體"/>
                <a:cs typeface="+mj-cs"/>
              </a:rPr>
              <a:t>打</a:t>
            </a:r>
            <a:r>
              <a:rPr lang="en-US" altLang="zh-TW" sz="3600" dirty="0">
                <a:solidFill>
                  <a:srgbClr val="FF0000"/>
                </a:solidFill>
                <a:latin typeface="標楷體"/>
                <a:ea typeface="標楷體"/>
                <a:cs typeface="+mj-cs"/>
              </a:rPr>
              <a:t>9</a:t>
            </a:r>
            <a:r>
              <a:rPr lang="zh-TW" altLang="en-US" sz="3600" dirty="0">
                <a:solidFill>
                  <a:srgbClr val="FF0000"/>
                </a:solidFill>
                <a:latin typeface="標楷體"/>
                <a:ea typeface="標楷體"/>
                <a:cs typeface="+mj-cs"/>
              </a:rPr>
              <a:t>折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以後，售價是多少錢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?</a:t>
            </a:r>
          </a:p>
          <a:p>
            <a:pPr marL="0" indent="0">
              <a:buNone/>
            </a:pPr>
            <a:r>
              <a:rPr lang="zh-TW" altLang="en-US" sz="3600" dirty="0">
                <a:latin typeface="標楷體"/>
                <a:ea typeface="標楷體"/>
                <a:cs typeface="+mj-cs"/>
              </a:rPr>
              <a:t> </a:t>
            </a:r>
            <a:endParaRPr lang="en-US" altLang="zh-TW" sz="3600" dirty="0">
              <a:latin typeface="標楷體"/>
              <a:ea typeface="標楷體"/>
              <a:cs typeface="+mj-cs"/>
            </a:endParaRPr>
          </a:p>
          <a:p>
            <a:pPr marL="0" indent="0">
              <a:buNone/>
            </a:pPr>
            <a:endParaRPr lang="en-US" altLang="zh-TW" sz="3600" dirty="0">
              <a:latin typeface="標楷體"/>
              <a:ea typeface="標楷體"/>
              <a:cs typeface="+mj-cs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/>
                <a:ea typeface="標楷體"/>
                <a:cs typeface="+mj-cs"/>
              </a:rPr>
              <a:t> 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結帳時我付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1000</a:t>
            </a:r>
            <a:r>
              <a:rPr lang="zh-TW" altLang="en-US" sz="3600" dirty="0">
                <a:latin typeface="標楷體"/>
                <a:ea typeface="標楷體"/>
                <a:cs typeface="+mj-cs"/>
              </a:rPr>
              <a:t>元，應該找回多少錢</a:t>
            </a:r>
            <a:r>
              <a:rPr lang="en-US" altLang="zh-TW" sz="3600" dirty="0">
                <a:latin typeface="標楷體"/>
                <a:ea typeface="標楷體"/>
                <a:cs typeface="+mj-cs"/>
              </a:rPr>
              <a:t>?</a:t>
            </a:r>
            <a:endParaRPr lang="zh-TW" altLang="en-US" sz="3600" dirty="0">
              <a:latin typeface="標楷體"/>
              <a:ea typeface="標楷體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3927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/>
                <a:ea typeface="標楷體"/>
              </a:rPr>
              <a:t>買多項物品時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/>
                <a:ea typeface="標楷體"/>
              </a:rPr>
              <a:t>花花服飾店全面</a:t>
            </a:r>
            <a:r>
              <a:rPr lang="zh-TW" altLang="en-US" dirty="0">
                <a:solidFill>
                  <a:srgbClr val="FF0000"/>
                </a:solidFill>
                <a:latin typeface="標楷體"/>
                <a:ea typeface="標楷體"/>
              </a:rPr>
              <a:t>打</a:t>
            </a:r>
            <a:r>
              <a:rPr lang="en-US" altLang="zh-TW" dirty="0">
                <a:solidFill>
                  <a:srgbClr val="FF0000"/>
                </a:solidFill>
                <a:latin typeface="標楷體"/>
                <a:ea typeface="標楷體"/>
              </a:rPr>
              <a:t>7</a:t>
            </a:r>
            <a:r>
              <a:rPr lang="zh-TW" altLang="en-US" dirty="0" smtClean="0">
                <a:solidFill>
                  <a:srgbClr val="FF0000"/>
                </a:solidFill>
                <a:latin typeface="標楷體"/>
                <a:ea typeface="標楷體"/>
              </a:rPr>
              <a:t>折</a:t>
            </a:r>
            <a:r>
              <a:rPr lang="zh-TW" altLang="en-US" dirty="0" smtClean="0">
                <a:latin typeface="新細明體"/>
                <a:ea typeface="新細明體"/>
              </a:rPr>
              <a:t>，</a:t>
            </a:r>
            <a:r>
              <a:rPr lang="zh-TW" altLang="en-US" dirty="0">
                <a:latin typeface="標楷體"/>
                <a:ea typeface="標楷體"/>
              </a:rPr>
              <a:t>我買一</a:t>
            </a:r>
            <a:r>
              <a:rPr lang="zh-TW" altLang="en-US" dirty="0" smtClean="0">
                <a:latin typeface="標楷體"/>
                <a:ea typeface="標楷體"/>
              </a:rPr>
              <a:t>件衣服</a:t>
            </a:r>
            <a:r>
              <a:rPr lang="en-US" altLang="zh-TW" dirty="0" smtClean="0">
                <a:latin typeface="標楷體"/>
                <a:ea typeface="標楷體"/>
              </a:rPr>
              <a:t>480</a:t>
            </a:r>
            <a:r>
              <a:rPr lang="zh-TW" altLang="en-US" dirty="0">
                <a:latin typeface="標楷體"/>
                <a:ea typeface="標楷體"/>
              </a:rPr>
              <a:t>元</a:t>
            </a:r>
            <a:r>
              <a:rPr lang="zh-TW" altLang="en-US" dirty="0" smtClean="0">
                <a:latin typeface="標楷體"/>
                <a:ea typeface="標楷體"/>
              </a:rPr>
              <a:t>，一件長褲</a:t>
            </a:r>
            <a:r>
              <a:rPr lang="en-US" altLang="zh-TW" dirty="0" smtClean="0">
                <a:latin typeface="標楷體"/>
                <a:ea typeface="標楷體"/>
              </a:rPr>
              <a:t>380</a:t>
            </a:r>
            <a:r>
              <a:rPr lang="zh-TW" altLang="en-US" dirty="0">
                <a:latin typeface="標楷體"/>
                <a:ea typeface="標楷體"/>
              </a:rPr>
              <a:t>元</a:t>
            </a:r>
            <a:r>
              <a:rPr lang="zh-TW" altLang="en-US" dirty="0" smtClean="0">
                <a:latin typeface="標楷體"/>
                <a:ea typeface="標楷體"/>
              </a:rPr>
              <a:t>，一件外套 </a:t>
            </a:r>
            <a:r>
              <a:rPr lang="en-US" altLang="zh-TW" dirty="0" smtClean="0">
                <a:latin typeface="標楷體"/>
                <a:ea typeface="標楷體"/>
              </a:rPr>
              <a:t>650</a:t>
            </a:r>
            <a:r>
              <a:rPr lang="zh-TW" altLang="en-US" dirty="0">
                <a:latin typeface="標楷體"/>
                <a:ea typeface="標楷體"/>
              </a:rPr>
              <a:t>元</a:t>
            </a:r>
            <a:r>
              <a:rPr lang="zh-TW" altLang="en-US" dirty="0" smtClean="0">
                <a:latin typeface="標楷體"/>
                <a:ea typeface="標楷體"/>
              </a:rPr>
              <a:t>，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標楷體"/>
                <a:ea typeface="標楷體"/>
              </a:rPr>
              <a:t> </a:t>
            </a:r>
            <a:r>
              <a:rPr lang="zh-TW" altLang="en-US" dirty="0" smtClean="0">
                <a:solidFill>
                  <a:srgbClr val="FF0000"/>
                </a:solidFill>
                <a:latin typeface="標楷體"/>
                <a:ea typeface="標楷體"/>
              </a:rPr>
              <a:t> </a:t>
            </a:r>
            <a:r>
              <a:rPr lang="zh-TW" altLang="en-US" dirty="0" smtClean="0">
                <a:solidFill>
                  <a:srgbClr val="FF0000"/>
                </a:solidFill>
                <a:latin typeface="標楷體"/>
                <a:ea typeface="標楷體"/>
              </a:rPr>
              <a:t>打</a:t>
            </a:r>
            <a:r>
              <a:rPr lang="en-US" altLang="zh-TW" dirty="0" smtClean="0">
                <a:solidFill>
                  <a:srgbClr val="FF0000"/>
                </a:solidFill>
                <a:latin typeface="標楷體"/>
                <a:ea typeface="標楷體"/>
              </a:rPr>
              <a:t>7</a:t>
            </a:r>
            <a:r>
              <a:rPr lang="zh-TW" altLang="en-US" dirty="0" smtClean="0">
                <a:solidFill>
                  <a:srgbClr val="FF0000"/>
                </a:solidFill>
                <a:latin typeface="標楷體"/>
                <a:ea typeface="標楷體"/>
              </a:rPr>
              <a:t>折</a:t>
            </a:r>
            <a:r>
              <a:rPr lang="zh-TW" altLang="en-US" dirty="0">
                <a:latin typeface="標楷體"/>
                <a:ea typeface="標楷體"/>
              </a:rPr>
              <a:t>以後，售價是多少錢</a:t>
            </a:r>
            <a:r>
              <a:rPr lang="en-US" altLang="zh-TW" dirty="0">
                <a:latin typeface="標楷體"/>
                <a:ea typeface="標楷體"/>
              </a:rPr>
              <a:t>?</a:t>
            </a:r>
          </a:p>
          <a:p>
            <a:pPr marL="0" indent="0">
              <a:buNone/>
            </a:pPr>
            <a:r>
              <a:rPr lang="zh-TW" altLang="en-US" dirty="0">
                <a:latin typeface="標楷體"/>
                <a:ea typeface="標楷體"/>
              </a:rPr>
              <a:t> </a:t>
            </a:r>
            <a:endParaRPr lang="en-US" altLang="zh-TW" dirty="0">
              <a:latin typeface="標楷體"/>
              <a:ea typeface="標楷體"/>
            </a:endParaRPr>
          </a:p>
          <a:p>
            <a:pPr marL="0" indent="0">
              <a:buNone/>
            </a:pPr>
            <a:endParaRPr lang="en-US" altLang="zh-TW" dirty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>
                <a:latin typeface="標楷體"/>
                <a:ea typeface="標楷體"/>
              </a:rPr>
              <a:t> 結帳時我付</a:t>
            </a:r>
            <a:r>
              <a:rPr lang="en-US" altLang="zh-TW" dirty="0" smtClean="0">
                <a:latin typeface="標楷體"/>
                <a:ea typeface="標楷體"/>
              </a:rPr>
              <a:t>1500</a:t>
            </a:r>
            <a:r>
              <a:rPr lang="zh-TW" altLang="en-US" dirty="0">
                <a:latin typeface="標楷體"/>
                <a:ea typeface="標楷體"/>
              </a:rPr>
              <a:t>元，應該找回多少錢</a:t>
            </a:r>
            <a:r>
              <a:rPr lang="en-US" altLang="zh-TW" dirty="0">
                <a:latin typeface="標楷體"/>
                <a:ea typeface="標楷體"/>
              </a:rPr>
              <a:t>?</a:t>
            </a:r>
            <a:endParaRPr lang="zh-TW" altLang="en-US" dirty="0">
              <a:latin typeface="標楷體"/>
              <a:ea typeface="標楷體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3602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671" y="1844824"/>
            <a:ext cx="5212677" cy="4032448"/>
          </a:xfrm>
        </p:spPr>
      </p:pic>
    </p:spTree>
    <p:extLst>
      <p:ext uri="{BB962C8B-B14F-4D97-AF65-F5344CB8AC3E}">
        <p14:creationId xmlns:p14="http://schemas.microsoft.com/office/powerpoint/2010/main" val="16727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/>
                <a:ea typeface="標楷體"/>
              </a:rPr>
              <a:t>認識四捨五入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/>
                <a:ea typeface="標楷體"/>
              </a:rPr>
              <a:t>什麼是四捨五入</a:t>
            </a:r>
            <a:r>
              <a:rPr lang="en-US" altLang="zh-TW" dirty="0">
                <a:latin typeface="標楷體"/>
                <a:ea typeface="標楷體"/>
              </a:rPr>
              <a:t>?</a:t>
            </a:r>
          </a:p>
          <a:p>
            <a:r>
              <a:rPr lang="zh-TW" altLang="en-US" dirty="0">
                <a:latin typeface="標楷體"/>
                <a:ea typeface="標楷體"/>
              </a:rPr>
              <a:t>數學運算中一種取</a:t>
            </a:r>
            <a:r>
              <a:rPr lang="zh-TW" altLang="en-US" dirty="0">
                <a:solidFill>
                  <a:srgbClr val="C00000"/>
                </a:solidFill>
                <a:latin typeface="標楷體"/>
                <a:ea typeface="標楷體"/>
              </a:rPr>
              <a:t>近似值</a:t>
            </a:r>
            <a:r>
              <a:rPr lang="zh-TW" altLang="en-US" dirty="0">
                <a:latin typeface="標楷體"/>
                <a:ea typeface="標楷體"/>
              </a:rPr>
              <a:t>的計算方法。</a:t>
            </a:r>
            <a:endParaRPr lang="en-US" altLang="zh-TW" dirty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>
                <a:latin typeface="標楷體"/>
                <a:ea typeface="標楷體"/>
              </a:rPr>
              <a:t>  </a:t>
            </a:r>
            <a:r>
              <a:rPr lang="zh-TW" altLang="en-US" dirty="0" smtClean="0">
                <a:latin typeface="標楷體"/>
                <a:ea typeface="標楷體"/>
              </a:rPr>
              <a:t>遇</a:t>
            </a:r>
            <a:r>
              <a:rPr lang="zh-TW" altLang="en-US" u="sng" dirty="0">
                <a:latin typeface="標楷體"/>
                <a:ea typeface="標楷體"/>
              </a:rPr>
              <a:t>小數點</a:t>
            </a:r>
            <a:r>
              <a:rPr lang="zh-TW" altLang="en-US" dirty="0">
                <a:latin typeface="標楷體"/>
                <a:ea typeface="標楷體"/>
              </a:rPr>
              <a:t>時，可截取若干位，如被捨去</a:t>
            </a:r>
            <a:r>
              <a:rPr lang="zh-TW" altLang="en-US" dirty="0" smtClean="0">
                <a:latin typeface="標楷體"/>
                <a:ea typeface="標楷體"/>
              </a:rPr>
              <a:t>部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en-US" altLang="zh-TW" dirty="0">
                <a:latin typeface="標楷體"/>
                <a:ea typeface="標楷體"/>
              </a:rPr>
              <a:t> </a:t>
            </a:r>
            <a:r>
              <a:rPr lang="en-US" altLang="zh-TW" dirty="0" smtClean="0">
                <a:latin typeface="標楷體"/>
                <a:ea typeface="標楷體"/>
              </a:rPr>
              <a:t> </a:t>
            </a:r>
            <a:r>
              <a:rPr lang="zh-TW" altLang="en-US" dirty="0" smtClean="0">
                <a:latin typeface="標楷體"/>
                <a:ea typeface="標楷體"/>
              </a:rPr>
              <a:t>分的</a:t>
            </a:r>
            <a:r>
              <a:rPr lang="zh-TW" altLang="en-US" dirty="0">
                <a:latin typeface="標楷體"/>
                <a:ea typeface="標楷體"/>
              </a:rPr>
              <a:t>頭一位數滿</a:t>
            </a:r>
            <a:r>
              <a:rPr lang="en-US" altLang="zh-TW" dirty="0">
                <a:latin typeface="標楷體"/>
                <a:ea typeface="標楷體"/>
              </a:rPr>
              <a:t>5(5-9) </a:t>
            </a:r>
            <a:r>
              <a:rPr lang="zh-TW" altLang="en-US" dirty="0">
                <a:latin typeface="標楷體"/>
                <a:ea typeface="標楷體"/>
              </a:rPr>
              <a:t>，就在所取數的</a:t>
            </a:r>
            <a:r>
              <a:rPr lang="zh-TW" altLang="en-US" dirty="0" smtClean="0">
                <a:latin typeface="標楷體"/>
                <a:ea typeface="標楷體"/>
              </a:rPr>
              <a:t>最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en-US" altLang="zh-TW" dirty="0">
                <a:latin typeface="標楷體"/>
                <a:ea typeface="標楷體"/>
              </a:rPr>
              <a:t> </a:t>
            </a:r>
            <a:r>
              <a:rPr lang="en-US" altLang="zh-TW" dirty="0" smtClean="0">
                <a:latin typeface="標楷體"/>
                <a:ea typeface="標楷體"/>
              </a:rPr>
              <a:t> </a:t>
            </a:r>
            <a:r>
              <a:rPr lang="zh-TW" altLang="en-US" dirty="0" smtClean="0">
                <a:latin typeface="標楷體"/>
                <a:ea typeface="標楷體"/>
              </a:rPr>
              <a:t>後一個數加</a:t>
            </a:r>
            <a:r>
              <a:rPr lang="en-US" altLang="zh-TW" dirty="0">
                <a:latin typeface="標楷體"/>
                <a:ea typeface="標楷體"/>
              </a:rPr>
              <a:t>1</a:t>
            </a:r>
            <a:r>
              <a:rPr lang="zh-TW" altLang="en-US" dirty="0">
                <a:latin typeface="標楷體"/>
                <a:ea typeface="標楷體"/>
              </a:rPr>
              <a:t>，不滿</a:t>
            </a:r>
            <a:r>
              <a:rPr lang="en-US" altLang="zh-TW" dirty="0">
                <a:latin typeface="標楷體"/>
                <a:ea typeface="標楷體"/>
              </a:rPr>
              <a:t>5(1-4)</a:t>
            </a:r>
            <a:r>
              <a:rPr lang="zh-TW" altLang="en-US" dirty="0">
                <a:latin typeface="標楷體"/>
                <a:ea typeface="標楷體"/>
              </a:rPr>
              <a:t>的就捨去。</a:t>
            </a:r>
          </a:p>
        </p:txBody>
      </p:sp>
    </p:spTree>
    <p:extLst>
      <p:ext uri="{BB962C8B-B14F-4D97-AF65-F5344CB8AC3E}">
        <p14:creationId xmlns:p14="http://schemas.microsoft.com/office/powerpoint/2010/main" val="265920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/>
                <a:ea typeface="標楷體"/>
                <a:cs typeface="+mn-cs"/>
              </a:rPr>
              <a:t>四捨五入的運用</a:t>
            </a:r>
            <a:endParaRPr lang="zh-TW" altLang="en-US" dirty="0">
              <a:latin typeface="標楷體"/>
              <a:ea typeface="標楷體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/>
                <a:ea typeface="標楷體"/>
              </a:rPr>
              <a:t>吃真飽麵館周年慶，全面</a:t>
            </a:r>
            <a:r>
              <a:rPr lang="zh-TW" altLang="en-US" dirty="0" smtClean="0">
                <a:solidFill>
                  <a:srgbClr val="FF0000"/>
                </a:solidFill>
                <a:latin typeface="標楷體"/>
                <a:ea typeface="標楷體"/>
              </a:rPr>
              <a:t>打</a:t>
            </a:r>
            <a:r>
              <a:rPr lang="en-US" altLang="zh-TW" dirty="0" smtClean="0">
                <a:solidFill>
                  <a:srgbClr val="FF0000"/>
                </a:solidFill>
                <a:latin typeface="標楷體"/>
                <a:ea typeface="標楷體"/>
              </a:rPr>
              <a:t>85</a:t>
            </a:r>
            <a:r>
              <a:rPr lang="zh-TW" altLang="en-US" dirty="0" smtClean="0">
                <a:solidFill>
                  <a:srgbClr val="FF0000"/>
                </a:solidFill>
                <a:latin typeface="標楷體"/>
                <a:ea typeface="標楷體"/>
              </a:rPr>
              <a:t>折</a:t>
            </a:r>
            <a:r>
              <a:rPr lang="zh-TW" altLang="en-US" dirty="0">
                <a:latin typeface="標楷體"/>
                <a:ea typeface="標楷體"/>
              </a:rPr>
              <a:t>。牛肉麵一碗</a:t>
            </a:r>
            <a:r>
              <a:rPr lang="en-US" altLang="zh-TW" dirty="0">
                <a:latin typeface="標楷體"/>
                <a:ea typeface="標楷體"/>
              </a:rPr>
              <a:t>85</a:t>
            </a:r>
            <a:r>
              <a:rPr lang="zh-TW" altLang="en-US" dirty="0">
                <a:latin typeface="標楷體"/>
                <a:ea typeface="標楷體"/>
              </a:rPr>
              <a:t>元、麻醬麵一碗</a:t>
            </a:r>
            <a:r>
              <a:rPr lang="en-US" altLang="zh-TW" dirty="0">
                <a:latin typeface="標楷體"/>
                <a:ea typeface="標楷體"/>
              </a:rPr>
              <a:t>65</a:t>
            </a:r>
            <a:r>
              <a:rPr lang="zh-TW" altLang="en-US" dirty="0">
                <a:latin typeface="標楷體"/>
                <a:ea typeface="標楷體"/>
              </a:rPr>
              <a:t>元、榨菜肉絲麵一碗</a:t>
            </a:r>
            <a:r>
              <a:rPr lang="en-US" altLang="zh-TW" dirty="0">
                <a:latin typeface="標楷體"/>
                <a:ea typeface="標楷體"/>
              </a:rPr>
              <a:t>75</a:t>
            </a:r>
            <a:r>
              <a:rPr lang="zh-TW" altLang="en-US" dirty="0" smtClean="0">
                <a:latin typeface="標楷體"/>
                <a:ea typeface="標楷體"/>
              </a:rPr>
              <a:t>元，</a:t>
            </a:r>
            <a:r>
              <a:rPr lang="zh-TW" altLang="en-US" dirty="0">
                <a:latin typeface="標楷體"/>
                <a:ea typeface="標楷體"/>
              </a:rPr>
              <a:t>我們各吃了一碗，要付多少錢</a:t>
            </a:r>
            <a:r>
              <a:rPr lang="en-US" altLang="zh-TW" dirty="0">
                <a:latin typeface="標楷體"/>
                <a:ea typeface="標楷體"/>
              </a:rPr>
              <a:t>?</a:t>
            </a:r>
            <a:endParaRPr lang="zh-TW" altLang="en-US" dirty="0">
              <a:latin typeface="標楷體"/>
              <a:ea typeface="標楷體"/>
            </a:endParaRPr>
          </a:p>
        </p:txBody>
      </p:sp>
    </p:spTree>
    <p:extLst>
      <p:ext uri="{BB962C8B-B14F-4D97-AF65-F5344CB8AC3E}">
        <p14:creationId xmlns:p14="http://schemas.microsoft.com/office/powerpoint/2010/main" val="2906488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四捨五入的運用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/>
                <a:ea typeface="標楷體"/>
              </a:rPr>
              <a:t>鉛筆盒</a:t>
            </a:r>
            <a:r>
              <a:rPr lang="en-US" altLang="zh-TW" dirty="0">
                <a:latin typeface="標楷體"/>
                <a:ea typeface="標楷體"/>
              </a:rPr>
              <a:t>280</a:t>
            </a:r>
            <a:r>
              <a:rPr lang="zh-TW" altLang="en-US" dirty="0">
                <a:latin typeface="標楷體"/>
                <a:ea typeface="標楷體"/>
              </a:rPr>
              <a:t>元，彩色筆一盒</a:t>
            </a:r>
            <a:r>
              <a:rPr lang="en-US" altLang="zh-TW" dirty="0">
                <a:latin typeface="標楷體"/>
                <a:ea typeface="標楷體"/>
              </a:rPr>
              <a:t>360</a:t>
            </a:r>
            <a:r>
              <a:rPr lang="zh-TW" altLang="en-US" dirty="0">
                <a:latin typeface="標楷體"/>
                <a:ea typeface="標楷體"/>
              </a:rPr>
              <a:t>元，釘書機一個</a:t>
            </a:r>
            <a:r>
              <a:rPr lang="en-US" altLang="zh-TW" dirty="0" smtClean="0">
                <a:latin typeface="標楷體"/>
                <a:ea typeface="標楷體"/>
              </a:rPr>
              <a:t>158</a:t>
            </a:r>
            <a:r>
              <a:rPr lang="zh-TW" altLang="en-US" dirty="0" smtClean="0">
                <a:latin typeface="標楷體"/>
                <a:ea typeface="標楷體"/>
              </a:rPr>
              <a:t>元</a:t>
            </a:r>
            <a:r>
              <a:rPr lang="zh-TW" altLang="en-US" dirty="0">
                <a:latin typeface="標楷體"/>
                <a:ea typeface="標楷體"/>
              </a:rPr>
              <a:t>，全面</a:t>
            </a:r>
            <a:r>
              <a:rPr lang="zh-TW" altLang="en-US" dirty="0" smtClean="0">
                <a:solidFill>
                  <a:srgbClr val="FF0000"/>
                </a:solidFill>
                <a:latin typeface="標楷體"/>
                <a:ea typeface="標楷體"/>
              </a:rPr>
              <a:t>打</a:t>
            </a:r>
            <a:r>
              <a:rPr lang="en-US" altLang="zh-TW" dirty="0" smtClean="0">
                <a:solidFill>
                  <a:srgbClr val="FF0000"/>
                </a:solidFill>
                <a:latin typeface="標楷體"/>
                <a:ea typeface="標楷體"/>
              </a:rPr>
              <a:t>65</a:t>
            </a:r>
            <a:r>
              <a:rPr lang="zh-TW" altLang="en-US" dirty="0" smtClean="0">
                <a:solidFill>
                  <a:srgbClr val="FF0000"/>
                </a:solidFill>
                <a:latin typeface="標楷體"/>
                <a:ea typeface="標楷體"/>
              </a:rPr>
              <a:t>折</a:t>
            </a:r>
            <a:r>
              <a:rPr lang="zh-TW" altLang="en-US" dirty="0">
                <a:latin typeface="標楷體"/>
                <a:ea typeface="標楷體"/>
              </a:rPr>
              <a:t>以後，售價是多少錢</a:t>
            </a:r>
            <a:r>
              <a:rPr lang="en-US" altLang="zh-TW" dirty="0">
                <a:latin typeface="標楷體"/>
                <a:ea typeface="標楷體"/>
              </a:rPr>
              <a:t>?</a:t>
            </a:r>
          </a:p>
          <a:p>
            <a:pPr marL="0" indent="0">
              <a:buNone/>
            </a:pPr>
            <a:r>
              <a:rPr lang="zh-TW" altLang="en-US" dirty="0">
                <a:latin typeface="標楷體"/>
                <a:ea typeface="標楷體"/>
              </a:rPr>
              <a:t> </a:t>
            </a:r>
            <a:endParaRPr lang="en-US" altLang="zh-TW" dirty="0">
              <a:latin typeface="標楷體"/>
              <a:ea typeface="標楷體"/>
            </a:endParaRPr>
          </a:p>
          <a:p>
            <a:pPr marL="0" indent="0">
              <a:buNone/>
            </a:pPr>
            <a:endParaRPr lang="en-US" altLang="zh-TW" dirty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>
                <a:latin typeface="標楷體"/>
                <a:ea typeface="標楷體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08987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四捨五入的運用</a:t>
            </a:r>
            <a:endParaRPr lang="zh-TW" altLang="en-US" dirty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/>
                <a:ea typeface="標楷體"/>
              </a:rPr>
              <a:t>削鉛筆機一個</a:t>
            </a:r>
            <a:r>
              <a:rPr lang="en-US" altLang="zh-TW" dirty="0" smtClean="0">
                <a:latin typeface="標楷體"/>
                <a:ea typeface="標楷體"/>
              </a:rPr>
              <a:t>450</a:t>
            </a:r>
            <a:r>
              <a:rPr lang="zh-TW" altLang="en-US" dirty="0" smtClean="0">
                <a:latin typeface="標楷體"/>
                <a:ea typeface="標楷體"/>
              </a:rPr>
              <a:t>元，自動鉛筆一支</a:t>
            </a:r>
            <a:r>
              <a:rPr lang="en-US" altLang="zh-TW" dirty="0" smtClean="0">
                <a:latin typeface="標楷體"/>
                <a:ea typeface="標楷體"/>
              </a:rPr>
              <a:t>85</a:t>
            </a:r>
            <a:r>
              <a:rPr lang="zh-TW" altLang="en-US" dirty="0" smtClean="0">
                <a:latin typeface="標楷體"/>
                <a:ea typeface="標楷體"/>
              </a:rPr>
              <a:t>元，修正帶一盒 </a:t>
            </a:r>
            <a:r>
              <a:rPr lang="en-US" altLang="zh-TW" dirty="0" smtClean="0">
                <a:latin typeface="標楷體"/>
                <a:ea typeface="標楷體"/>
              </a:rPr>
              <a:t>330</a:t>
            </a:r>
            <a:r>
              <a:rPr lang="zh-TW" altLang="en-US" dirty="0" smtClean="0">
                <a:latin typeface="標楷體"/>
                <a:ea typeface="標楷體"/>
              </a:rPr>
              <a:t>元，全面</a:t>
            </a:r>
            <a:r>
              <a:rPr lang="zh-TW" altLang="en-US" dirty="0" smtClean="0">
                <a:solidFill>
                  <a:srgbClr val="FF0000"/>
                </a:solidFill>
                <a:latin typeface="標楷體"/>
                <a:ea typeface="標楷體"/>
              </a:rPr>
              <a:t>打</a:t>
            </a:r>
            <a:r>
              <a:rPr lang="en-US" altLang="zh-TW" dirty="0" smtClean="0">
                <a:solidFill>
                  <a:srgbClr val="FF0000"/>
                </a:solidFill>
                <a:latin typeface="標楷體"/>
                <a:ea typeface="標楷體"/>
              </a:rPr>
              <a:t>75</a:t>
            </a:r>
            <a:r>
              <a:rPr lang="zh-TW" altLang="en-US" dirty="0" smtClean="0">
                <a:solidFill>
                  <a:srgbClr val="FF0000"/>
                </a:solidFill>
                <a:latin typeface="標楷體"/>
                <a:ea typeface="標楷體"/>
              </a:rPr>
              <a:t>折</a:t>
            </a:r>
            <a:r>
              <a:rPr lang="zh-TW" altLang="en-US" dirty="0" smtClean="0">
                <a:latin typeface="標楷體"/>
                <a:ea typeface="標楷體"/>
              </a:rPr>
              <a:t>以後，售價是多少錢</a:t>
            </a:r>
            <a:r>
              <a:rPr lang="en-US" altLang="zh-TW" dirty="0" smtClean="0">
                <a:latin typeface="標楷體"/>
                <a:ea typeface="標楷體"/>
              </a:rPr>
              <a:t>?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 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6205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51734"/>
            <a:ext cx="5112568" cy="6159142"/>
          </a:xfrm>
        </p:spPr>
      </p:pic>
    </p:spTree>
    <p:extLst>
      <p:ext uri="{BB962C8B-B14F-4D97-AF65-F5344CB8AC3E}">
        <p14:creationId xmlns:p14="http://schemas.microsoft.com/office/powerpoint/2010/main" val="417122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7" y="811414"/>
            <a:ext cx="3456384" cy="4882828"/>
          </a:xfrm>
        </p:spPr>
      </p:pic>
    </p:spTree>
    <p:extLst>
      <p:ext uri="{BB962C8B-B14F-4D97-AF65-F5344CB8AC3E}">
        <p14:creationId xmlns:p14="http://schemas.microsoft.com/office/powerpoint/2010/main" val="60483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159" y="980728"/>
            <a:ext cx="5019040" cy="4968551"/>
          </a:xfrm>
        </p:spPr>
      </p:pic>
    </p:spTree>
    <p:extLst>
      <p:ext uri="{BB962C8B-B14F-4D97-AF65-F5344CB8AC3E}">
        <p14:creationId xmlns:p14="http://schemas.microsoft.com/office/powerpoint/2010/main" val="97319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18" y="1556792"/>
            <a:ext cx="5706345" cy="3952172"/>
          </a:xfrm>
        </p:spPr>
      </p:pic>
    </p:spTree>
    <p:extLst>
      <p:ext uri="{BB962C8B-B14F-4D97-AF65-F5344CB8AC3E}">
        <p14:creationId xmlns:p14="http://schemas.microsoft.com/office/powerpoint/2010/main" val="4468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04664"/>
            <a:ext cx="4536504" cy="5842467"/>
          </a:xfrm>
        </p:spPr>
      </p:pic>
    </p:spTree>
    <p:extLst>
      <p:ext uri="{BB962C8B-B14F-4D97-AF65-F5344CB8AC3E}">
        <p14:creationId xmlns:p14="http://schemas.microsoft.com/office/powerpoint/2010/main" val="326781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914370"/>
            <a:ext cx="4896544" cy="5211794"/>
          </a:xfrm>
        </p:spPr>
      </p:pic>
    </p:spTree>
    <p:extLst>
      <p:ext uri="{BB962C8B-B14F-4D97-AF65-F5344CB8AC3E}">
        <p14:creationId xmlns:p14="http://schemas.microsoft.com/office/powerpoint/2010/main" val="326801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242090"/>
            <a:ext cx="3240359" cy="4536502"/>
          </a:xfrm>
        </p:spPr>
      </p:pic>
    </p:spTree>
    <p:extLst>
      <p:ext uri="{BB962C8B-B14F-4D97-AF65-F5344CB8AC3E}">
        <p14:creationId xmlns:p14="http://schemas.microsoft.com/office/powerpoint/2010/main" val="167258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399</Words>
  <Application>Microsoft Office PowerPoint</Application>
  <PresentationFormat>如螢幕大小 (4:3)</PresentationFormat>
  <Paragraphs>58</Paragraphs>
  <Slides>23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百分率—折扣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      原價:1800元 打8折</vt:lpstr>
      <vt:lpstr>       原價:1800元 打7折</vt:lpstr>
      <vt:lpstr>          原價:850元      打 6 折</vt:lpstr>
      <vt:lpstr>          原價:850元     打 9 折</vt:lpstr>
      <vt:lpstr>          原價:480元     打 9 折</vt:lpstr>
      <vt:lpstr>        原價:2800元       打 5 折</vt:lpstr>
      <vt:lpstr>          原價:3600元    打 8 折</vt:lpstr>
      <vt:lpstr>買多項物品時</vt:lpstr>
      <vt:lpstr>買多項物品時</vt:lpstr>
      <vt:lpstr>認識四捨五入</vt:lpstr>
      <vt:lpstr>四捨五入的運用</vt:lpstr>
      <vt:lpstr>四捨五入的運用</vt:lpstr>
      <vt:lpstr>四捨五入的運用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百分率—折扣</dc:title>
  <dc:creator>user</dc:creator>
  <cp:lastModifiedBy>user</cp:lastModifiedBy>
  <cp:revision>19</cp:revision>
  <dcterms:created xsi:type="dcterms:W3CDTF">2021-04-29T01:59:53Z</dcterms:created>
  <dcterms:modified xsi:type="dcterms:W3CDTF">2021-05-06T03:31:54Z</dcterms:modified>
</cp:coreProperties>
</file>